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68" r:id="rId2"/>
    <p:sldId id="369" r:id="rId3"/>
    <p:sldId id="370" r:id="rId4"/>
    <p:sldId id="371" r:id="rId5"/>
    <p:sldId id="359" r:id="rId6"/>
    <p:sldId id="360" r:id="rId7"/>
    <p:sldId id="332" r:id="rId8"/>
    <p:sldId id="375" r:id="rId9"/>
    <p:sldId id="374" r:id="rId10"/>
    <p:sldId id="376" r:id="rId11"/>
    <p:sldId id="363" r:id="rId12"/>
    <p:sldId id="351" r:id="rId13"/>
    <p:sldId id="364" r:id="rId14"/>
    <p:sldId id="365" r:id="rId15"/>
    <p:sldId id="358" r:id="rId16"/>
    <p:sldId id="355" r:id="rId17"/>
    <p:sldId id="362" r:id="rId18"/>
    <p:sldId id="372" r:id="rId19"/>
    <p:sldId id="337" r:id="rId20"/>
    <p:sldId id="373" r:id="rId21"/>
    <p:sldId id="367" r:id="rId2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A5D5E3"/>
    <a:srgbClr val="AE7644"/>
    <a:srgbClr val="D6B496"/>
    <a:srgbClr val="8DC01A"/>
    <a:srgbClr val="C1EA64"/>
    <a:srgbClr val="694A82"/>
    <a:srgbClr val="513965"/>
    <a:srgbClr val="B49DC7"/>
    <a:srgbClr val="79C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Stijl, gemiddeld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5" autoAdjust="0"/>
    <p:restoredTop sz="94147" autoAdjust="0"/>
  </p:normalViewPr>
  <p:slideViewPr>
    <p:cSldViewPr snapToGrid="0" snapToObjects="1" showGuides="1">
      <p:cViewPr varScale="1">
        <p:scale>
          <a:sx n="81" d="100"/>
          <a:sy n="81" d="100"/>
        </p:scale>
        <p:origin x="-1282" y="-86"/>
      </p:cViewPr>
      <p:guideLst>
        <p:guide orient="horz" pos="235"/>
        <p:guide orient="horz" pos="4106"/>
        <p:guide orient="horz" pos="2394"/>
        <p:guide orient="horz" pos="901"/>
        <p:guide orient="horz" pos="1620"/>
        <p:guide orient="horz" pos="3009"/>
        <p:guide pos="358"/>
        <p:guide pos="5227"/>
        <p:guide pos="631"/>
        <p:guide pos="1542"/>
        <p:guide pos="3681"/>
        <p:guide pos="2052"/>
        <p:guide pos="535"/>
        <p:guide pos="2356"/>
        <p:guide pos="5577"/>
        <p:guide pos="947"/>
        <p:guide pos="4687"/>
        <p:guide pos="44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8638" y="153988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153988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28638" y="838200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838200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E8C5BD47-55D6-1344-B91F-7C24D2E19559}" type="slidenum">
              <a:rPr lang="en-GB"/>
              <a:pPr/>
              <a:t>‹#›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3746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8638" y="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638" y="852805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852805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92BE362E-78BA-324A-8038-5482DADFDF7D}" type="slidenum">
              <a:rPr lang="en-GB"/>
              <a:pPr/>
              <a:t>‹#›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951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E362E-78BA-324A-8038-5482DADFDF7D}" type="slidenum">
              <a:rPr lang="en-GB" smtClean="0"/>
              <a:pPr/>
              <a:t>1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214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04925" y="2780928"/>
            <a:ext cx="4527551" cy="34789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FontTx/>
              <a:buNone/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NL" noProof="0" dirty="0" smtClean="0"/>
              <a:t>Subtitel</a:t>
            </a:r>
            <a:endParaRPr lang="en-GB" noProof="0" dirty="0" smtClean="0"/>
          </a:p>
        </p:txBody>
      </p:sp>
      <p:sp>
        <p:nvSpPr>
          <p:cNvPr id="2" name="Rechthoek 1"/>
          <p:cNvSpPr/>
          <p:nvPr userDrawn="1"/>
        </p:nvSpPr>
        <p:spPr bwMode="auto">
          <a:xfrm>
            <a:off x="0" y="0"/>
            <a:ext cx="9143958" cy="143145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8" name="Afbeelding 7" descr="logo lumc_Fedra_PPT_20 mm NL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38" y="285750"/>
            <a:ext cx="2293899" cy="576000"/>
          </a:xfrm>
          <a:prstGeom prst="rect">
            <a:avLst/>
          </a:prstGeom>
        </p:spPr>
      </p:pic>
      <p:pic>
        <p:nvPicPr>
          <p:cNvPr id="11" name="Afbeelding 10" descr="logo UL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39" y="5743545"/>
            <a:ext cx="495798" cy="576000"/>
          </a:xfrm>
          <a:prstGeom prst="rect">
            <a:avLst/>
          </a:prstGeom>
        </p:spPr>
      </p:pic>
      <p:sp>
        <p:nvSpPr>
          <p:cNvPr id="3" name="Rechthoek 2"/>
          <p:cNvSpPr/>
          <p:nvPr userDrawn="1"/>
        </p:nvSpPr>
        <p:spPr bwMode="auto">
          <a:xfrm>
            <a:off x="1146174" y="1431652"/>
            <a:ext cx="7997825" cy="11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1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322388" y="1431450"/>
            <a:ext cx="7821570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108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GB" dirty="0"/>
          </a:p>
        </p:txBody>
      </p:sp>
      <p:sp>
        <p:nvSpPr>
          <p:cNvPr id="24" name="Rectangle 3"/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1304925" y="4433456"/>
            <a:ext cx="4530829" cy="41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Naam spreker</a:t>
            </a:r>
          </a:p>
        </p:txBody>
      </p:sp>
      <p:sp>
        <p:nvSpPr>
          <p:cNvPr id="23" name="Rectangle 3"/>
          <p:cNvSpPr>
            <a:spLocks noGrp="1" noChangeArrowheads="1"/>
          </p:cNvSpPr>
          <p:nvPr>
            <p:ph idx="11" hasCustomPrompt="1"/>
          </p:nvPr>
        </p:nvSpPr>
        <p:spPr bwMode="auto">
          <a:xfrm>
            <a:off x="1304925" y="4849092"/>
            <a:ext cx="4545117" cy="4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2000">
                <a:solidFill>
                  <a:schemeClr val="bg2"/>
                </a:solidFill>
              </a:defRPr>
            </a:lvl1pPr>
            <a:lvl2pPr marL="0" indent="0">
              <a:buFontTx/>
              <a:buNone/>
              <a:defRPr sz="1600"/>
            </a:lvl2pPr>
            <a:lvl3pPr marL="860425" indent="0">
              <a:buFontTx/>
              <a:buNone/>
              <a:defRPr/>
            </a:lvl3pPr>
            <a:lvl4pPr marL="1236662" indent="0">
              <a:buFontTx/>
              <a:buNone/>
              <a:defRPr/>
            </a:lvl4pPr>
            <a:lvl5pPr marL="1717675" indent="0">
              <a:buFontTx/>
              <a:buNone/>
              <a:defRPr/>
            </a:lvl5pPr>
          </a:lstStyle>
          <a:p>
            <a:pPr lvl="0"/>
            <a:r>
              <a:rPr lang="nl-NL" dirty="0" smtClean="0"/>
              <a:t>Naam afdeling</a:t>
            </a:r>
            <a:endParaRPr lang="en-GB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2" hasCustomPrompt="1"/>
          </p:nvPr>
        </p:nvSpPr>
        <p:spPr bwMode="auto">
          <a:xfrm>
            <a:off x="1304924" y="5264727"/>
            <a:ext cx="4527551" cy="4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1800" b="0" i="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smtClean="0"/>
              <a:t>Plaats</a:t>
            </a:r>
            <a:endParaRPr lang="en-GB" dirty="0"/>
          </a:p>
        </p:txBody>
      </p:sp>
      <p:sp>
        <p:nvSpPr>
          <p:cNvPr id="26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5969102" y="2583652"/>
            <a:ext cx="2880000" cy="2880000"/>
          </a:xfrm>
        </p:spPr>
        <p:txBody>
          <a:bodyPr/>
          <a:lstStyle>
            <a:lvl1pPr marL="0" indent="0">
              <a:buNone/>
              <a:defRPr sz="800">
                <a:solidFill>
                  <a:schemeClr val="accent4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7" name="Rechthoek 16"/>
          <p:cNvSpPr/>
          <p:nvPr userDrawn="1"/>
        </p:nvSpPr>
        <p:spPr bwMode="auto">
          <a:xfrm>
            <a:off x="-2" y="2587351"/>
            <a:ext cx="1146175" cy="1152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50000" y="6553200"/>
            <a:ext cx="250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7" y="0"/>
            <a:ext cx="6524815" cy="854075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66737" y="1135064"/>
            <a:ext cx="3008313" cy="511867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AB8F7-6B6F-2642-9729-040657DB08FE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3740150" y="1144588"/>
            <a:ext cx="5123557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/>
            </a:lvl1pPr>
            <a:lvl2pPr marL="0">
              <a:defRPr/>
            </a:lvl2pPr>
            <a:lvl3pPr marL="360000">
              <a:defRPr/>
            </a:lvl3pPr>
            <a:lvl4pPr marL="720000">
              <a:defRPr/>
            </a:lvl4pPr>
            <a:lvl5pPr marL="1080000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43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059" y="0"/>
            <a:ext cx="6507303" cy="854075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66738" y="1144587"/>
            <a:ext cx="5040000" cy="511333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849938" y="1144588"/>
            <a:ext cx="3003550" cy="128963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F4D9-DA5F-9846-8B97-D321E78C63B0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58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 bwMode="auto">
          <a:xfrm>
            <a:off x="0" y="0"/>
            <a:ext cx="8921749" cy="126876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2" name="Afbeelding 11" descr="logo lumc_Fedra_PPT_20 mm NL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38" y="285750"/>
            <a:ext cx="2293899" cy="576000"/>
          </a:xfrm>
          <a:prstGeom prst="rect">
            <a:avLst/>
          </a:prstGeom>
        </p:spPr>
      </p:pic>
      <p:sp>
        <p:nvSpPr>
          <p:cNvPr id="13" name="Rechthoek 12"/>
          <p:cNvSpPr/>
          <p:nvPr userDrawn="1"/>
        </p:nvSpPr>
        <p:spPr bwMode="auto">
          <a:xfrm>
            <a:off x="-2" y="2587351"/>
            <a:ext cx="1146175" cy="1152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1146174" y="1431651"/>
            <a:ext cx="7997825" cy="11557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0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1323975" y="1431652"/>
            <a:ext cx="7524750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spcCol="360000" anchor="t" anchorCtr="0" compatLnSpc="1">
            <a:prstTxWarp prst="textNoShape">
              <a:avLst/>
            </a:prstTxWarp>
          </a:bodyPr>
          <a:lstStyle>
            <a:lvl1pPr>
              <a:defRPr sz="2400" b="1" i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Aftiteling en/of adres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50000" y="6553200"/>
            <a:ext cx="250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  <p:pic>
        <p:nvPicPr>
          <p:cNvPr id="14" name="Afbeelding 13" descr="logo UL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39" y="5743545"/>
            <a:ext cx="495798" cy="576000"/>
          </a:xfrm>
          <a:prstGeom prst="rect">
            <a:avLst/>
          </a:prstGeom>
        </p:spPr>
      </p:pic>
      <p:sp>
        <p:nvSpPr>
          <p:cNvPr id="17" name="Tijdelijke aanduiding voor tekst 3"/>
          <p:cNvSpPr>
            <a:spLocks noGrp="1"/>
          </p:cNvSpPr>
          <p:nvPr>
            <p:ph type="body" sz="half" idx="10"/>
          </p:nvPr>
        </p:nvSpPr>
        <p:spPr>
          <a:xfrm>
            <a:off x="1323974" y="2839003"/>
            <a:ext cx="7524751" cy="341892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53003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-2" y="0"/>
            <a:ext cx="9144001" cy="65532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66738" y="0"/>
            <a:ext cx="6524625" cy="854075"/>
          </a:xfrm>
        </p:spPr>
        <p:txBody>
          <a:bodyPr/>
          <a:lstStyle>
            <a:lvl1pPr>
              <a:defRPr cap="all"/>
            </a:lvl1pPr>
          </a:lstStyle>
          <a:p>
            <a:r>
              <a:rPr lang="nl-NL" dirty="0" smtClean="0"/>
              <a:t>HOOFDSTUK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5969102" y="2583652"/>
            <a:ext cx="2880000" cy="2880000"/>
          </a:xfrm>
        </p:spPr>
        <p:txBody>
          <a:bodyPr/>
          <a:lstStyle>
            <a:lvl1pPr marL="0" indent="0">
              <a:buNone/>
              <a:defRPr sz="800">
                <a:solidFill>
                  <a:schemeClr val="accent4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5"/>
          </p:nvPr>
        </p:nvSpPr>
        <p:spPr>
          <a:xfrm>
            <a:off x="566738" y="2583652"/>
            <a:ext cx="5283200" cy="3674274"/>
          </a:xfrm>
        </p:spPr>
        <p:txBody>
          <a:bodyPr/>
          <a:lstStyle>
            <a:lvl1pPr>
              <a:lnSpc>
                <a:spcPct val="100000"/>
              </a:lnSpc>
              <a:defRPr sz="5400" b="1" i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30356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6738" y="1144588"/>
            <a:ext cx="8291512" cy="5113338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50000" y="6553200"/>
            <a:ext cx="250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30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p 1 r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 bwMode="auto">
          <a:xfrm>
            <a:off x="0" y="514349"/>
            <a:ext cx="9144000" cy="8953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566738" y="760413"/>
            <a:ext cx="8291512" cy="5497513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50164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/>
          <p:cNvSpPr/>
          <p:nvPr userDrawn="1"/>
        </p:nvSpPr>
        <p:spPr bwMode="auto">
          <a:xfrm>
            <a:off x="0" y="6527800"/>
            <a:ext cx="91440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onder voett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" name="Rechthoek 5"/>
          <p:cNvSpPr/>
          <p:nvPr userDrawn="1"/>
        </p:nvSpPr>
        <p:spPr bwMode="auto">
          <a:xfrm>
            <a:off x="0" y="6527800"/>
            <a:ext cx="91440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566738" y="1144587"/>
            <a:ext cx="8291512" cy="5373687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03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22A6F-56DC-804D-B355-6A0ECE94EB36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66738" y="1144588"/>
            <a:ext cx="4003675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/>
            </a:lvl1pPr>
            <a:lvl2pPr marL="0">
              <a:defRPr/>
            </a:lvl2pPr>
            <a:lvl3pPr marL="360000">
              <a:defRPr/>
            </a:lvl3pPr>
            <a:lvl4pPr marL="720000">
              <a:defRPr/>
            </a:lvl4pPr>
            <a:lvl5pPr marL="1080000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4860032" y="1144588"/>
            <a:ext cx="4003675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/>
            </a:lvl1pPr>
            <a:lvl2pPr marL="0">
              <a:defRPr/>
            </a:lvl2pPr>
            <a:lvl3pPr marL="360000">
              <a:defRPr/>
            </a:lvl3pPr>
            <a:lvl4pPr marL="720000">
              <a:defRPr/>
            </a:lvl4pPr>
            <a:lvl5pPr marL="1080000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18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66738" y="1135063"/>
            <a:ext cx="4003675" cy="846453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6737" y="2174875"/>
            <a:ext cx="4003676" cy="4083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52988" y="1135063"/>
            <a:ext cx="4004630" cy="846453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52988" y="2174875"/>
            <a:ext cx="4004630" cy="4083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47059-C838-D544-AA3A-A342CC408355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7" y="0"/>
            <a:ext cx="6558531" cy="85407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03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D43D-7D33-2F43-82C4-C7C0902068A2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5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1B39C-8919-CF47-A161-B6BA50FD6A18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58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auto">
          <a:xfrm>
            <a:off x="8002588" y="6553200"/>
            <a:ext cx="114141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1143000" y="6553200"/>
            <a:ext cx="6859588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0" y="6553200"/>
            <a:ext cx="1143000" cy="304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6861176" y="6553200"/>
            <a:ext cx="1141412" cy="3048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4" name="Afbeelding 3" descr="bovenbalk PPT 2b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3600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44588"/>
            <a:ext cx="8291512" cy="511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02588" y="6553200"/>
            <a:ext cx="855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857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6738" y="0"/>
            <a:ext cx="65246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Titelstijl van model bewerken</a:t>
            </a:r>
            <a:endParaRPr lang="en-GB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400" b="1" i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2pPr>
      <a:lvl3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3pPr>
      <a:lvl4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4pPr>
      <a:lvl5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5pPr>
      <a:lvl6pPr marL="4572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6pPr>
      <a:lvl7pPr marL="9144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0" indent="0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FontTx/>
        <a:buNone/>
        <a:defRPr sz="2000">
          <a:solidFill>
            <a:schemeClr val="accent6"/>
          </a:solidFill>
          <a:latin typeface="+mn-lt"/>
          <a:ea typeface="+mn-ea"/>
          <a:cs typeface="+mn-cs"/>
        </a:defRPr>
      </a:lvl1pPr>
      <a:lvl2pPr marL="0" indent="-187325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accent6"/>
          </a:solidFill>
          <a:latin typeface="+mn-lt"/>
          <a:ea typeface="+mn-ea"/>
        </a:defRPr>
      </a:lvl2pPr>
      <a:lvl3pPr marL="360000" indent="-18573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accent6"/>
          </a:solidFill>
          <a:latin typeface="+mn-lt"/>
          <a:ea typeface="+mn-ea"/>
        </a:defRPr>
      </a:lvl3pPr>
      <a:lvl4pPr marL="720000" indent="-195263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 sz="1800">
          <a:solidFill>
            <a:schemeClr val="accent6"/>
          </a:solidFill>
          <a:latin typeface="+mn-lt"/>
          <a:ea typeface="+mn-ea"/>
        </a:defRPr>
      </a:lvl4pPr>
      <a:lvl5pPr marL="1080000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 sz="1800">
          <a:solidFill>
            <a:schemeClr val="accent6"/>
          </a:solidFill>
          <a:latin typeface="+mn-lt"/>
          <a:ea typeface="+mn-ea"/>
        </a:defRPr>
      </a:lvl5pPr>
      <a:lvl6pPr marL="23669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6pPr>
      <a:lvl7pPr marL="28241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7pPr>
      <a:lvl8pPr marL="32813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8pPr>
      <a:lvl9pPr marL="37385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Jan Bert van </a:t>
            </a:r>
            <a:r>
              <a:rPr lang="en-US" err="1" smtClean="0"/>
              <a:t>Klinken</a:t>
            </a:r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Development of a web application for browsing </a:t>
            </a:r>
            <a:r>
              <a:rPr lang="en-GB" sz="2800" smtClean="0"/>
              <a:t>BBMRI -omics data</a:t>
            </a:r>
            <a:endParaRPr lang="nl-NL" sz="2800"/>
          </a:p>
        </p:txBody>
      </p:sp>
      <p:grpSp>
        <p:nvGrpSpPr>
          <p:cNvPr id="7" name="Group 6"/>
          <p:cNvGrpSpPr/>
          <p:nvPr/>
        </p:nvGrpSpPr>
        <p:grpSpPr>
          <a:xfrm>
            <a:off x="4934375" y="3197003"/>
            <a:ext cx="3520903" cy="2435997"/>
            <a:chOff x="5278093" y="3615168"/>
            <a:chExt cx="3520903" cy="2435997"/>
          </a:xfrm>
        </p:grpSpPr>
        <p:sp>
          <p:nvSpPr>
            <p:cNvPr id="8" name="Flowchart: Data 7"/>
            <p:cNvSpPr/>
            <p:nvPr/>
          </p:nvSpPr>
          <p:spPr bwMode="auto">
            <a:xfrm rot="754149">
              <a:off x="5278093" y="5086316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9" name="Flowchart: Data 8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0" name="Flowchart: Data 9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2" name="Flowchart: Data 11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5806911" y="5512278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7349762" y="5930541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6528271" y="5584632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8377391" y="5636446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5753701" y="4973577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6942421" y="5152216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329362" y="5069514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6810341" y="5372322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816181" y="5528169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5705370" y="5030040"/>
              <a:ext cx="107091" cy="49812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 rot="3418054">
              <a:off x="7526913" y="5428127"/>
              <a:ext cx="122743" cy="56917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 rot="16387489" flipH="1">
              <a:off x="8059597" y="5265657"/>
              <a:ext cx="169377" cy="54482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6942421" y="4757504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8065706" y="4945345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420333" y="4696197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8356752" y="4557981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 rot="20627155">
              <a:off x="6325857" y="5112954"/>
              <a:ext cx="135372" cy="52436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 rot="19570603" flipH="1">
              <a:off x="7150259" y="5132433"/>
              <a:ext cx="159504" cy="805801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1612151">
              <a:off x="7850699" y="4942165"/>
              <a:ext cx="135372" cy="578362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 rot="21343243" flipH="1">
              <a:off x="8374861" y="4612529"/>
              <a:ext cx="123810" cy="102537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 rot="931670">
              <a:off x="6824700" y="4799011"/>
              <a:ext cx="84657" cy="566474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 rot="21177949" flipH="1">
              <a:off x="6982602" y="4812039"/>
              <a:ext cx="52312" cy="33639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6120613" y="40411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6962200" y="377188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7699028" y="43967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 rot="19840929" flipH="1">
              <a:off x="6286591" y="4053974"/>
              <a:ext cx="106864" cy="651273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 rot="4008882">
              <a:off x="7285676" y="4170347"/>
              <a:ext cx="97431" cy="77501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 rot="1960963">
              <a:off x="6638151" y="3740400"/>
              <a:ext cx="97431" cy="1008685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 rot="16684983" flipH="1">
              <a:off x="7986451" y="4124952"/>
              <a:ext cx="153803" cy="625790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 rot="4234818">
              <a:off x="6042913" y="4467708"/>
              <a:ext cx="122042" cy="67290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pic>
        <p:nvPicPr>
          <p:cNvPr id="2050" name="Picture 2" descr="Image result for bbm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70" y="5728185"/>
            <a:ext cx="1262275" cy="6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02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040890"/>
            <a:ext cx="8291512" cy="5501309"/>
          </a:xfrm>
        </p:spPr>
        <p:txBody>
          <a:bodyPr/>
          <a:lstStyle/>
          <a:p>
            <a:r>
              <a:rPr lang="nl-NL" sz="2200" b="1" smtClean="0"/>
              <a:t>Features</a:t>
            </a: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200"/>
              <a:t>FAIR-ification of </a:t>
            </a:r>
            <a:r>
              <a:rPr lang="en-GB" sz="2200" smtClean="0"/>
              <a:t>BBMRI data </a:t>
            </a:r>
            <a:r>
              <a:rPr lang="en-GB" smtClean="0"/>
              <a:t>(</a:t>
            </a:r>
            <a:r>
              <a:rPr lang="en-GB" i="1" u="sng" smtClean="0"/>
              <a:t>F</a:t>
            </a:r>
            <a:r>
              <a:rPr lang="en-GB" i="1" smtClean="0"/>
              <a:t>indable </a:t>
            </a:r>
            <a:r>
              <a:rPr lang="en-GB" i="1" u="sng"/>
              <a:t>A</a:t>
            </a:r>
            <a:r>
              <a:rPr lang="en-GB" i="1"/>
              <a:t>ccessible </a:t>
            </a:r>
            <a:r>
              <a:rPr lang="en-GB" i="1" u="sng"/>
              <a:t>I</a:t>
            </a:r>
            <a:r>
              <a:rPr lang="en-GB" i="1"/>
              <a:t>nteroperable </a:t>
            </a:r>
            <a:r>
              <a:rPr lang="en-GB" i="1" u="sng"/>
              <a:t>R</a:t>
            </a:r>
            <a:r>
              <a:rPr lang="en-GB" i="1"/>
              <a:t>eusable</a:t>
            </a:r>
            <a:r>
              <a:rPr lang="en-GB" smtClean="0"/>
              <a:t>)</a:t>
            </a:r>
            <a:r>
              <a:rPr lang="nl-NL" sz="2200" smtClean="0"/>
              <a:t/>
            </a:r>
            <a:br>
              <a:rPr lang="nl-NL" sz="2200" smtClean="0"/>
            </a:br>
            <a:r>
              <a:rPr lang="nl-NL" sz="1800" i="1"/>
              <a:t>--&gt;	</a:t>
            </a:r>
            <a:r>
              <a:rPr lang="nl-NL" sz="1800" i="1" smtClean="0"/>
              <a:t>store data in specific, machine readable format (RDF)</a:t>
            </a:r>
            <a:br>
              <a:rPr lang="nl-NL" sz="1800" i="1" smtClean="0"/>
            </a:br>
            <a:r>
              <a:rPr lang="nl-NL" sz="1800" i="1" smtClean="0"/>
              <a:t>--&gt;	assign metadata (data identifiers, provenance, usage/license)</a:t>
            </a:r>
            <a:br>
              <a:rPr lang="nl-NL" sz="1800" i="1" smtClean="0"/>
            </a:br>
            <a:r>
              <a:rPr lang="nl-NL" sz="1800" i="1" smtClean="0"/>
              <a:t>--&gt;	index or submit data to searchable </a:t>
            </a:r>
            <a:r>
              <a:rPr lang="nl-NL" sz="1800" i="1" smtClean="0"/>
              <a:t>resource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180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/>
              <a:t>include results of other BBMRI -omics (association</a:t>
            </a:r>
            <a:r>
              <a:rPr lang="en-US" sz="2200"/>
              <a:t>) </a:t>
            </a:r>
            <a:r>
              <a:rPr lang="en-US" sz="2200" smtClean="0"/>
              <a:t>studies</a:t>
            </a:r>
            <a:br>
              <a:rPr lang="en-US" sz="2200" smtClean="0"/>
            </a:br>
            <a:r>
              <a:rPr lang="en-US" sz="1800" i="1"/>
              <a:t>--&gt;	add metabolomics/phenotype layer </a:t>
            </a:r>
            <a:br>
              <a:rPr lang="en-US" sz="1800" i="1"/>
            </a:br>
            <a:r>
              <a:rPr lang="en-US" sz="1800" i="1"/>
              <a:t>--&gt;	splice site data, allele specific expression</a:t>
            </a:r>
            <a:br>
              <a:rPr lang="en-US" sz="1800" i="1"/>
            </a:br>
            <a:r>
              <a:rPr lang="en-US" sz="1800" i="1"/>
              <a:t>--&gt;</a:t>
            </a:r>
            <a:r>
              <a:rPr lang="en-US" sz="1800" i="1"/>
              <a:t>	</a:t>
            </a:r>
            <a:r>
              <a:rPr lang="en-US" sz="1800" i="1" smtClean="0"/>
              <a:t>QTLs based on Haplotype </a:t>
            </a:r>
            <a:r>
              <a:rPr lang="en-US" sz="1800" i="1"/>
              <a:t>Reference </a:t>
            </a:r>
            <a:r>
              <a:rPr lang="en-US" sz="1800" i="1"/>
              <a:t>Consortium </a:t>
            </a:r>
            <a:r>
              <a:rPr lang="en-US" sz="1800" i="1" smtClean="0"/>
              <a:t>imputation</a:t>
            </a:r>
            <a:endParaRPr lang="nl-NL" sz="1800" i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BBMRI -omics atlas</a:t>
            </a:r>
            <a:endParaRPr lang="en-GB" sz="2600"/>
          </a:p>
        </p:txBody>
      </p:sp>
    </p:spTree>
    <p:extLst>
      <p:ext uri="{BB962C8B-B14F-4D97-AF65-F5344CB8AC3E}">
        <p14:creationId xmlns:p14="http://schemas.microsoft.com/office/powerpoint/2010/main" val="320821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838" y="1012314"/>
            <a:ext cx="8291512" cy="530735"/>
          </a:xfrm>
        </p:spPr>
        <p:txBody>
          <a:bodyPr/>
          <a:lstStyle/>
          <a:p>
            <a:r>
              <a:rPr lang="nl-NL" sz="2200" b="1" smtClean="0"/>
              <a:t>Overall workflow</a:t>
            </a:r>
            <a:endParaRPr lang="nl-NL" sz="22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Implementation</a:t>
            </a:r>
            <a:endParaRPr lang="en-GB" sz="26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999909" y="2033290"/>
            <a:ext cx="724241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1988474" y="2961262"/>
            <a:ext cx="73567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223838" y="1571625"/>
            <a:ext cx="1776071" cy="923330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BBMRI -omics association study results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3838" y="2541120"/>
            <a:ext cx="1776071" cy="923330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external </a:t>
            </a:r>
            <a:r>
              <a:rPr lang="en-US" sz="1800" smtClean="0">
                <a:solidFill>
                  <a:schemeClr val="accent6"/>
                </a:solidFill>
                <a:latin typeface="+mn-lt"/>
              </a:rPr>
              <a:t>SNP/ CpG/gene </a:t>
            </a:r>
            <a:r>
              <a:rPr lang="en-US" sz="1800" smtClean="0">
                <a:solidFill>
                  <a:schemeClr val="accent6"/>
                </a:solidFill>
                <a:latin typeface="+mn-lt"/>
              </a:rPr>
              <a:t>knowledge bases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30015" y="1748597"/>
            <a:ext cx="2590061" cy="1492716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SNP.txt</a:t>
            </a:r>
          </a:p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LD.txt</a:t>
            </a:r>
          </a:p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CpG.txt</a:t>
            </a:r>
          </a:p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Gene.txt</a:t>
            </a:r>
          </a:p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association_SNP_CpG.txt</a:t>
            </a:r>
          </a:p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association_SNP_Gene.txt</a:t>
            </a:r>
          </a:p>
          <a:p>
            <a:r>
              <a:rPr lang="en-US" sz="13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association_CpG_Gene.txt</a:t>
            </a:r>
            <a:endParaRPr lang="en-US" sz="130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30015" y="1358383"/>
            <a:ext cx="247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data standardisation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5320076" y="2465890"/>
            <a:ext cx="724241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6044317" y="1748597"/>
            <a:ext cx="2590061" cy="1492716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endParaRPr lang="en-US" sz="130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300" smtClean="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30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300" smtClean="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30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300" smtClean="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300" smtClean="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87565" y="1334091"/>
            <a:ext cx="247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import in PostgreSQL 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3" t="50000" r="20018" b="15869"/>
          <a:stretch/>
        </p:blipFill>
        <p:spPr bwMode="auto">
          <a:xfrm>
            <a:off x="6059557" y="1939808"/>
            <a:ext cx="2556000" cy="1110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6" name="Straight Arrow Connector 35"/>
          <p:cNvCxnSpPr>
            <a:stCxn id="34" idx="2"/>
            <a:endCxn id="37" idx="0"/>
          </p:cNvCxnSpPr>
          <p:nvPr/>
        </p:nvCxnSpPr>
        <p:spPr bwMode="auto">
          <a:xfrm>
            <a:off x="7339348" y="3241313"/>
            <a:ext cx="6085" cy="101015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TextBox 36"/>
          <p:cNvSpPr txBox="1"/>
          <p:nvPr/>
        </p:nvSpPr>
        <p:spPr>
          <a:xfrm>
            <a:off x="6417132" y="4251470"/>
            <a:ext cx="1856602" cy="584775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server.js</a:t>
            </a:r>
          </a:p>
          <a:p>
            <a:r>
              <a:rPr lang="en-US" sz="16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Node+Express</a:t>
            </a:r>
            <a:endParaRPr lang="en-US" sz="160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20453" y="5658915"/>
            <a:ext cx="1449960" cy="584775"/>
          </a:xfrm>
          <a:prstGeom prst="rect">
            <a:avLst/>
          </a:prstGeom>
          <a:noFill/>
          <a:ln w="158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index.html</a:t>
            </a:r>
            <a:br>
              <a:rPr lang="en-US" sz="16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main.js</a:t>
            </a:r>
            <a:endParaRPr lang="en-US" sz="160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39285" y="4938636"/>
            <a:ext cx="2470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communication client-server via HTTP POST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40" name="Straight Arrow Connector 39"/>
          <p:cNvCxnSpPr>
            <a:stCxn id="37" idx="2"/>
            <a:endCxn id="38" idx="0"/>
          </p:cNvCxnSpPr>
          <p:nvPr/>
        </p:nvCxnSpPr>
        <p:spPr bwMode="auto">
          <a:xfrm>
            <a:off x="7345433" y="4836245"/>
            <a:ext cx="0" cy="8226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4856042" y="3446721"/>
            <a:ext cx="2221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communication </a:t>
            </a:r>
            <a:br>
              <a:rPr lang="en-US" sz="1800" smtClean="0">
                <a:solidFill>
                  <a:schemeClr val="accent6"/>
                </a:solidFill>
                <a:latin typeface="+mn-lt"/>
              </a:rPr>
            </a:br>
            <a:r>
              <a:rPr lang="en-US" sz="1800" smtClean="0">
                <a:solidFill>
                  <a:schemeClr val="accent6"/>
                </a:solidFill>
                <a:latin typeface="+mn-lt"/>
              </a:rPr>
              <a:t>web-postgres server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275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040890"/>
            <a:ext cx="8291512" cy="5501309"/>
          </a:xfrm>
        </p:spPr>
        <p:txBody>
          <a:bodyPr/>
          <a:lstStyle/>
          <a:p>
            <a:r>
              <a:rPr lang="nl-NL" sz="2200" b="1" smtClean="0"/>
              <a:t>Data standardisation</a:t>
            </a:r>
            <a:endParaRPr lang="nl-NL" sz="22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import results from BBMRI association studies (standardise header)</a:t>
            </a: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import SNP/CpG/gene specific knowledge from external databases</a:t>
            </a: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import TSV files into PostgreSQL (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CREATE TABLE </a:t>
            </a:r>
            <a:r>
              <a:rPr lang="en-US" sz="2200" smtClean="0"/>
              <a:t>and 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COPY</a:t>
            </a:r>
            <a:r>
              <a:rPr lang="en-US" sz="2200" smtClean="0"/>
              <a:t>)</a:t>
            </a: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create index for fields that are queried</a:t>
            </a:r>
            <a:endParaRPr lang="en-US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Implementation</a:t>
            </a:r>
            <a:endParaRPr lang="en-GB" sz="26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88639"/>
              </p:ext>
            </p:extLst>
          </p:nvPr>
        </p:nvGraphicFramePr>
        <p:xfrm>
          <a:off x="591659" y="3136354"/>
          <a:ext cx="841927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1927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SNP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Id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ChrPos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265754"/>
              </p:ext>
            </p:extLst>
          </p:nvPr>
        </p:nvGraphicFramePr>
        <p:xfrm>
          <a:off x="6419573" y="3136354"/>
          <a:ext cx="841927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1927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CpG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Id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ChrPos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986659"/>
              </p:ext>
            </p:extLst>
          </p:nvPr>
        </p:nvGraphicFramePr>
        <p:xfrm>
          <a:off x="5953816" y="5607920"/>
          <a:ext cx="1809659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9659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Gene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Id   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Name 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ChrPos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ExtLinks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ChrOrt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6771"/>
              </p:ext>
            </p:extLst>
          </p:nvPr>
        </p:nvGraphicFramePr>
        <p:xfrm>
          <a:off x="597968" y="5607920"/>
          <a:ext cx="841927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1927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ChrPos1</a:t>
                      </a:r>
                      <a:b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ChrPos2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05016"/>
              </p:ext>
            </p:extLst>
          </p:nvPr>
        </p:nvGraphicFramePr>
        <p:xfrm>
          <a:off x="2582792" y="3136354"/>
          <a:ext cx="2376835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6835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association_SNP_CpG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SNP_Chr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pvalue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SNP_ChrPos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Zscore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CpG_Id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type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296471"/>
              </p:ext>
            </p:extLst>
          </p:nvPr>
        </p:nvGraphicFramePr>
        <p:xfrm>
          <a:off x="2566232" y="4365533"/>
          <a:ext cx="2376835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6835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association_SNP_Gene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SNP_Chr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pvalue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SNP_ChrPos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Zscore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Gene_Id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type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19123"/>
              </p:ext>
            </p:extLst>
          </p:nvPr>
        </p:nvGraphicFramePr>
        <p:xfrm>
          <a:off x="5660405" y="4377726"/>
          <a:ext cx="2376835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6835"/>
              </a:tblGrid>
              <a:tr h="236882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association_CpG_Gene</a:t>
                      </a:r>
                      <a:endParaRPr lang="en-GB" sz="1200" b="1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52725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CpG_Id</a:t>
                      </a:r>
                      <a:r>
                        <a:rPr lang="en-US" sz="1200" baseline="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pvalue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Gene_Id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</a:t>
                      </a:r>
                      <a:r>
                        <a:rPr lang="en-US" sz="1200" dirty="0" err="1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Zscore</a:t>
                      </a:r>
                      <a:endParaRPr lang="en-US" sz="1200" dirty="0" smtClean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US" sz="1200" baseline="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US" sz="1200" dirty="0" smtClean="0">
                          <a:solidFill>
                            <a:schemeClr val="accent6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type</a:t>
                      </a:r>
                      <a:endParaRPr lang="en-GB" sz="1200" dirty="0">
                        <a:solidFill>
                          <a:schemeClr val="accent6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0" name="Straight Arrow Connector 19"/>
          <p:cNvCxnSpPr>
            <a:stCxn id="11" idx="3"/>
            <a:endCxn id="16" idx="1"/>
          </p:cNvCxnSpPr>
          <p:nvPr/>
        </p:nvCxnSpPr>
        <p:spPr bwMode="auto">
          <a:xfrm>
            <a:off x="1433586" y="3593554"/>
            <a:ext cx="114920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>
            <a:stCxn id="17" idx="3"/>
            <a:endCxn id="13" idx="1"/>
          </p:cNvCxnSpPr>
          <p:nvPr/>
        </p:nvCxnSpPr>
        <p:spPr bwMode="auto">
          <a:xfrm>
            <a:off x="4943067" y="4822733"/>
            <a:ext cx="1010749" cy="12423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stCxn id="16" idx="3"/>
            <a:endCxn id="12" idx="1"/>
          </p:cNvCxnSpPr>
          <p:nvPr/>
        </p:nvCxnSpPr>
        <p:spPr bwMode="auto">
          <a:xfrm>
            <a:off x="4959627" y="3593554"/>
            <a:ext cx="145994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1" idx="3"/>
            <a:endCxn id="17" idx="1"/>
          </p:cNvCxnSpPr>
          <p:nvPr/>
        </p:nvCxnSpPr>
        <p:spPr bwMode="auto">
          <a:xfrm>
            <a:off x="1433586" y="3593554"/>
            <a:ext cx="1132646" cy="122917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>
            <a:stCxn id="12" idx="2"/>
            <a:endCxn id="18" idx="0"/>
          </p:cNvCxnSpPr>
          <p:nvPr/>
        </p:nvCxnSpPr>
        <p:spPr bwMode="auto">
          <a:xfrm>
            <a:off x="6840536" y="4050754"/>
            <a:ext cx="8286" cy="3269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>
            <a:stCxn id="18" idx="2"/>
            <a:endCxn id="13" idx="0"/>
          </p:cNvCxnSpPr>
          <p:nvPr/>
        </p:nvCxnSpPr>
        <p:spPr bwMode="auto">
          <a:xfrm>
            <a:off x="6848822" y="5292126"/>
            <a:ext cx="9823" cy="3157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>
            <a:stCxn id="11" idx="2"/>
            <a:endCxn id="15" idx="0"/>
          </p:cNvCxnSpPr>
          <p:nvPr/>
        </p:nvCxnSpPr>
        <p:spPr bwMode="auto">
          <a:xfrm>
            <a:off x="1012622" y="4050754"/>
            <a:ext cx="6309" cy="15571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4763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10" y="1040890"/>
            <a:ext cx="8492421" cy="5501309"/>
          </a:xfrm>
        </p:spPr>
        <p:txBody>
          <a:bodyPr/>
          <a:lstStyle/>
          <a:p>
            <a:r>
              <a:rPr lang="nl-NL" sz="2200" b="1" smtClean="0"/>
              <a:t>Interaction server-PostgreSQL</a:t>
            </a:r>
            <a:endParaRPr lang="nl-NL" sz="22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communication via 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node-postgres</a:t>
            </a:r>
            <a:r>
              <a:rPr lang="en-US" sz="2200" smtClean="0">
                <a:cs typeface="Courier New" pitchFamily="49" charset="0"/>
              </a:rPr>
              <a:t> module</a:t>
            </a:r>
            <a:endParaRPr lang="en-US" sz="2200" dirty="0" smtClean="0">
              <a:cs typeface="Courier New" pitchFamily="49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JSON query from browser/API is translated by the server into a series 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of </a:t>
            </a:r>
            <a:r>
              <a:rPr lang="en-US" sz="2200" smtClean="0"/>
              <a:t>consecutive SQL </a:t>
            </a:r>
            <a:r>
              <a:rPr lang="en-US" sz="2200" b="1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sz="2200" smtClean="0"/>
              <a:t> commands</a:t>
            </a: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enable graph-like searches</a:t>
            </a:r>
          </a:p>
          <a:p>
            <a:r>
              <a:rPr lang="en-US" sz="1200" smtClean="0"/>
              <a:t/>
            </a:r>
            <a:br>
              <a:rPr lang="en-US" sz="1200" smtClean="0"/>
            </a:br>
            <a:r>
              <a:rPr lang="en-US" sz="2200" smtClean="0"/>
              <a:t>Example: </a:t>
            </a:r>
          </a:p>
          <a:p>
            <a:endParaRPr lang="en-US" sz="120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30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Chr,ChrPos FROM SNP WHERE IdStr IN ('rs11781667');</a:t>
            </a:r>
          </a:p>
          <a:p>
            <a:r>
              <a:rPr lang="en-US" sz="130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* FROM LD INNER JOIN association_SNP_CpG ON (LD.Chr=association_SNP_CpG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.</a:t>
            </a:r>
            <a:br>
              <a:rPr lang="en-US" sz="1300" smtClean="0">
                <a:latin typeface="Courier New" pitchFamily="49" charset="0"/>
                <a:cs typeface="Courier New" pitchFamily="49" charset="0"/>
              </a:rPr>
            </a:br>
            <a:r>
              <a:rPr lang="en-US" sz="1300" smtClean="0">
                <a:latin typeface="Courier New" pitchFamily="49" charset="0"/>
                <a:cs typeface="Courier New" pitchFamily="49" charset="0"/>
              </a:rPr>
              <a:t>   SNP_Chr AND LD.ChrPos2=association_SNP_CpG.SNP_ChrPos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) WHERE (LD.Chr,LD.ChrPos1) 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smtClean="0">
                <a:latin typeface="Courier New" pitchFamily="49" charset="0"/>
                <a:cs typeface="Courier New" pitchFamily="49" charset="0"/>
              </a:rPr>
            </a:br>
            <a:r>
              <a:rPr lang="en-US" sz="1300" smtClean="0">
                <a:latin typeface="Courier New" pitchFamily="49" charset="0"/>
                <a:cs typeface="Courier New" pitchFamily="49" charset="0"/>
              </a:rPr>
              <a:t>   IN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(('8 ',145040856));</a:t>
            </a:r>
          </a:p>
          <a:p>
            <a:r>
              <a:rPr lang="en-US" sz="130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* FROM LD INNER JOIN association_SNP_Gene ON (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LD.Chr=association_SNP_Gene.</a:t>
            </a:r>
            <a:br>
              <a:rPr lang="en-US" sz="1300" smtClean="0">
                <a:latin typeface="Courier New" pitchFamily="49" charset="0"/>
                <a:cs typeface="Courier New" pitchFamily="49" charset="0"/>
              </a:rPr>
            </a:br>
            <a:r>
              <a:rPr lang="en-US" sz="1300" smtClean="0">
                <a:latin typeface="Courier New" pitchFamily="49" charset="0"/>
                <a:cs typeface="Courier New" pitchFamily="49" charset="0"/>
              </a:rPr>
              <a:t>   SNP_Chr AND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LD.ChrPos2=association_SNP_Gene.SNP_ChrPos) WHERE (LD.Chr,LD.ChrPos1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sz="1300" smtClean="0">
                <a:latin typeface="Courier New" pitchFamily="49" charset="0"/>
                <a:cs typeface="Courier New" pitchFamily="49" charset="0"/>
              </a:rPr>
            </a:br>
            <a:r>
              <a:rPr lang="en-US" sz="130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IN (('8 ',145040856));</a:t>
            </a:r>
          </a:p>
          <a:p>
            <a:r>
              <a:rPr lang="en-US" sz="130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300">
                <a:latin typeface="Courier New" pitchFamily="49" charset="0"/>
                <a:cs typeface="Courier New" pitchFamily="49" charset="0"/>
              </a:rPr>
              <a:t>* FROM association_CpG_Gene WHERE CpG_IdStr IN (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'cg01640991','cg01640991',...</a:t>
            </a:r>
            <a:endParaRPr lang="en-US" sz="1300">
              <a:latin typeface="Courier New" pitchFamily="49" charset="0"/>
              <a:cs typeface="Courier New" pitchFamily="49" charset="0"/>
            </a:endParaRPr>
          </a:p>
          <a:p>
            <a:r>
              <a:rPr lang="en-US" sz="1300">
                <a:latin typeface="Courier New" pitchFamily="49" charset="0"/>
                <a:cs typeface="Courier New" pitchFamily="49" charset="0"/>
              </a:rPr>
              <a:t>SELECT * FROM SNP WHERE (Chr,ChrPos) IN (('8 ',145040856),('8 ',145037573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),...</a:t>
            </a:r>
            <a:endParaRPr lang="en-US" sz="1300">
              <a:latin typeface="Courier New" pitchFamily="49" charset="0"/>
              <a:cs typeface="Courier New" pitchFamily="49" charset="0"/>
            </a:endParaRPr>
          </a:p>
          <a:p>
            <a:r>
              <a:rPr lang="en-US" sz="1300">
                <a:latin typeface="Courier New" pitchFamily="49" charset="0"/>
                <a:cs typeface="Courier New" pitchFamily="49" charset="0"/>
              </a:rPr>
              <a:t>SELECT * FROM CpG WHERE (IdStr) IN (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'cg01640991','cg01640991',...</a:t>
            </a:r>
            <a:endParaRPr lang="en-US" sz="1300">
              <a:latin typeface="Courier New" pitchFamily="49" charset="0"/>
              <a:cs typeface="Courier New" pitchFamily="49" charset="0"/>
            </a:endParaRPr>
          </a:p>
          <a:p>
            <a:r>
              <a:rPr lang="en-US" sz="1300">
                <a:latin typeface="Courier New" pitchFamily="49" charset="0"/>
                <a:cs typeface="Courier New" pitchFamily="49" charset="0"/>
              </a:rPr>
              <a:t>SELECT * FROM Gene WHERE (IdNum) </a:t>
            </a:r>
            <a:r>
              <a:rPr lang="en-US" sz="1300" smtClean="0">
                <a:latin typeface="Courier New" pitchFamily="49" charset="0"/>
                <a:cs typeface="Courier New" pitchFamily="49" charset="0"/>
              </a:rPr>
              <a:t>IN (178209,185189,255343,185189,... </a:t>
            </a:r>
            <a:endParaRPr lang="en-US" sz="1300">
              <a:latin typeface="Courier New" pitchFamily="49" charset="0"/>
              <a:cs typeface="Courier New" pitchFamily="49" charset="0"/>
            </a:endParaRPr>
          </a:p>
          <a:p>
            <a:endParaRPr lang="en-US" sz="13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Implementation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09134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310" y="1040890"/>
            <a:ext cx="8492421" cy="5501309"/>
          </a:xfrm>
        </p:spPr>
        <p:txBody>
          <a:bodyPr/>
          <a:lstStyle/>
          <a:p>
            <a:r>
              <a:rPr lang="nl-NL" sz="2200" b="1" smtClean="0"/>
              <a:t>Client-side</a:t>
            </a:r>
            <a:endParaRPr lang="nl-NL" sz="22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implemented in JavaScript, Bootstrap for layout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single page web application with Angular</a:t>
            </a:r>
            <a:br>
              <a:rPr lang="en-US" sz="2200" smtClean="0"/>
            </a:br>
            <a:r>
              <a:rPr lang="en-US" sz="2200" smtClean="0"/>
              <a:t>--&gt; fast response with menu/tab switching, table sorting, popup</a:t>
            </a:r>
            <a:br>
              <a:rPr lang="en-US" sz="2200" smtClean="0"/>
            </a:br>
            <a:r>
              <a:rPr lang="en-US" sz="2200" smtClean="0"/>
              <a:t>      </a:t>
            </a:r>
            <a:r>
              <a:rPr lang="en-US" sz="2200" smtClean="0"/>
              <a:t>window appearance, </a:t>
            </a:r>
            <a:r>
              <a:rPr lang="en-US" sz="2200" smtClean="0"/>
              <a:t>downloading results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/>
          </a:p>
          <a:p>
            <a:r>
              <a:rPr lang="en-US" sz="2200" b="1" smtClean="0"/>
              <a:t>Client-server communication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smtClean="0"/>
              <a:t>both the browser and the API communicate to the server via a HTTP POST, in which a JSON containing the query is sent, and the resulting association and SNP/CpG/gene tables are returned as a JSON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b="1">
              <a:latin typeface="Courier New" pitchFamily="49" charset="0"/>
              <a:cs typeface="Courier New" pitchFamily="49" charset="0"/>
            </a:endParaRPr>
          </a:p>
          <a:p>
            <a:endParaRPr lang="en-US" sz="22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Implementation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17880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smtClean="0"/>
              <a:t>Results</a:t>
            </a:r>
            <a:endParaRPr lang="en-GB" sz="2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" t="12454" r="13237" b="5684"/>
          <a:stretch/>
        </p:blipFill>
        <p:spPr bwMode="auto">
          <a:xfrm>
            <a:off x="0" y="965589"/>
            <a:ext cx="9144000" cy="5344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7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smtClean="0"/>
              <a:t>Results</a:t>
            </a:r>
            <a:endParaRPr lang="en-GB" sz="2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4" t="12454" r="13237" b="5684"/>
          <a:stretch/>
        </p:blipFill>
        <p:spPr bwMode="auto">
          <a:xfrm>
            <a:off x="0" y="965589"/>
            <a:ext cx="9144000" cy="5344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178" y="4455035"/>
            <a:ext cx="1381539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Query list of SNPs/</a:t>
            </a:r>
            <a:r>
              <a:rPr lang="en-US" sz="1800" b="1" dirty="0" err="1" smtClean="0">
                <a:solidFill>
                  <a:schemeClr val="bg2"/>
                </a:solidFill>
                <a:latin typeface="+mn-lt"/>
              </a:rPr>
              <a:t>CpGs</a:t>
            </a:r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/</a:t>
            </a:r>
          </a:p>
          <a:p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genes</a:t>
            </a:r>
            <a:endParaRPr lang="en-GB" sz="1800" b="1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6" name="Straight Arrow Connector 5"/>
          <p:cNvCxnSpPr>
            <a:stCxn id="2" idx="0"/>
          </p:cNvCxnSpPr>
          <p:nvPr/>
        </p:nvCxnSpPr>
        <p:spPr bwMode="auto">
          <a:xfrm flipH="1" flipV="1">
            <a:off x="695740" y="3717236"/>
            <a:ext cx="129208" cy="7377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94422" y="517227"/>
            <a:ext cx="287737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Data access via API: 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send/ receive JSON via HTTP POST</a:t>
            </a:r>
            <a:endParaRPr lang="en-GB" sz="18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 bwMode="auto">
          <a:xfrm>
            <a:off x="2971801" y="840393"/>
            <a:ext cx="556591" cy="3689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7454348" y="3551583"/>
            <a:ext cx="151406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2"/>
                </a:solidFill>
                <a:latin typeface="+mn-lt"/>
              </a:rPr>
              <a:t>D</a:t>
            </a:r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ownload query results 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(JSON/TSV)</a:t>
            </a:r>
            <a:endParaRPr lang="en-GB" sz="18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8272671" y="2067339"/>
            <a:ext cx="96077" cy="14842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676360" y="1421008"/>
            <a:ext cx="317224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LD calculation</a:t>
            </a:r>
            <a:r>
              <a:rPr lang="en-US" sz="1800" b="1" smtClean="0">
                <a:solidFill>
                  <a:schemeClr val="bg2"/>
                </a:solidFill>
                <a:latin typeface="+mn-lt"/>
              </a:rPr>
              <a:t>: </a:t>
            </a:r>
            <a:r>
              <a:rPr lang="en-US" sz="1800" smtClean="0">
                <a:solidFill>
                  <a:schemeClr val="bg2"/>
                </a:solidFill>
                <a:latin typeface="+mn-lt"/>
              </a:rPr>
              <a:t>me/eQTLs 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in LD with query SNPs are returned</a:t>
            </a:r>
            <a:endParaRPr lang="en-GB" sz="18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3955774" y="1709530"/>
            <a:ext cx="720586" cy="4870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TextBox 32"/>
          <p:cNvSpPr txBox="1"/>
          <p:nvPr/>
        </p:nvSpPr>
        <p:spPr>
          <a:xfrm>
            <a:off x="101876" y="6428855"/>
            <a:ext cx="615977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Interactive table: 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SNPs/</a:t>
            </a:r>
            <a:r>
              <a:rPr lang="en-US" sz="1800" dirty="0" err="1" smtClean="0">
                <a:solidFill>
                  <a:schemeClr val="bg2"/>
                </a:solidFill>
                <a:latin typeface="+mn-lt"/>
              </a:rPr>
              <a:t>CpGs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/genes can be clicked for more info</a:t>
            </a:r>
            <a:endParaRPr lang="en-GB" sz="1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08712" y="486449"/>
            <a:ext cx="31639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Graph search: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  <a:latin typeface="+mn-lt"/>
              </a:rPr>
              <a:t>eQTMs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 affected by </a:t>
            </a:r>
            <a:r>
              <a:rPr lang="en-US" sz="1800" dirty="0" err="1" smtClean="0">
                <a:solidFill>
                  <a:schemeClr val="bg2"/>
                </a:solidFill>
                <a:latin typeface="+mn-lt"/>
              </a:rPr>
              <a:t>meQTLs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 are also returned</a:t>
            </a:r>
            <a:endParaRPr lang="en-GB" sz="1800" dirty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44" name="Straight Arrow Connector 43"/>
          <p:cNvCxnSpPr>
            <a:stCxn id="43" idx="1"/>
          </p:cNvCxnSpPr>
          <p:nvPr/>
        </p:nvCxnSpPr>
        <p:spPr bwMode="auto">
          <a:xfrm flipH="1">
            <a:off x="3886200" y="809615"/>
            <a:ext cx="1222512" cy="10324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2458280" y="6231834"/>
            <a:ext cx="0" cy="197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5065643" y="6231042"/>
            <a:ext cx="0" cy="197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5812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040890"/>
            <a:ext cx="8291512" cy="5501309"/>
          </a:xfrm>
        </p:spPr>
        <p:txBody>
          <a:bodyPr/>
          <a:lstStyle/>
          <a:p>
            <a:r>
              <a:rPr lang="nl-NL" b="1" dirty="0" err="1" smtClean="0"/>
              <a:t>Done</a:t>
            </a:r>
            <a:r>
              <a:rPr lang="nl-NL" b="1" dirty="0" smtClean="0"/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mtClean="0"/>
              <a:t>give browser modern design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make it possible to query a list of SNPs/</a:t>
            </a:r>
            <a:r>
              <a:rPr lang="en-US" dirty="0" err="1" smtClean="0"/>
              <a:t>CpGs</a:t>
            </a:r>
            <a:r>
              <a:rPr lang="en-US" dirty="0" smtClean="0"/>
              <a:t>/genes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err="1" smtClean="0"/>
              <a:t>calculate</a:t>
            </a:r>
            <a:r>
              <a:rPr lang="nl-NL" dirty="0" smtClean="0"/>
              <a:t> </a:t>
            </a:r>
            <a:r>
              <a:rPr lang="nl-NL" dirty="0" err="1"/>
              <a:t>Linkage</a:t>
            </a:r>
            <a:r>
              <a:rPr lang="nl-NL" dirty="0"/>
              <a:t> Disequilibrium </a:t>
            </a:r>
            <a:r>
              <a:rPr lang="nl-NL" dirty="0" smtClean="0"/>
              <a:t>(LD)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/>
              <a:t>query SNP </a:t>
            </a:r>
            <a:r>
              <a:rPr lang="nl-NL" dirty="0" err="1"/>
              <a:t>and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top me/</a:t>
            </a:r>
            <a:r>
              <a:rPr lang="nl-NL" dirty="0" err="1"/>
              <a:t>eQTLs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conditional</a:t>
            </a:r>
            <a:r>
              <a:rPr lang="nl-NL" dirty="0"/>
              <a:t> analyses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make it possible to download query 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implement API to facilitate data access</a:t>
            </a:r>
          </a:p>
          <a:p>
            <a:endParaRPr lang="en-US" dirty="0"/>
          </a:p>
          <a:p>
            <a:r>
              <a:rPr lang="en-US" b="1" dirty="0" smtClean="0"/>
              <a:t>To do: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put browser online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enrich atlas with SNP/</a:t>
            </a:r>
            <a:r>
              <a:rPr lang="en-US" dirty="0" err="1" smtClean="0"/>
              <a:t>CpG</a:t>
            </a:r>
            <a:r>
              <a:rPr lang="en-US" dirty="0" smtClean="0"/>
              <a:t>/gene specific knowledge from external databases </a:t>
            </a:r>
            <a:r>
              <a:rPr lang="en-US" sz="1600" dirty="0" smtClean="0"/>
              <a:t>(ENCODE, pathway DBs, OMIM, </a:t>
            </a:r>
            <a:r>
              <a:rPr lang="en-US" sz="1600" dirty="0" err="1" smtClean="0"/>
              <a:t>etc</a:t>
            </a:r>
            <a:r>
              <a:rPr lang="en-US" sz="1600" dirty="0" smtClean="0"/>
              <a:t>)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FAIR-</a:t>
            </a:r>
            <a:r>
              <a:rPr lang="en-US" dirty="0" err="1" smtClean="0"/>
              <a:t>ification</a:t>
            </a:r>
            <a:r>
              <a:rPr lang="en-US" dirty="0" smtClean="0"/>
              <a:t> </a:t>
            </a:r>
            <a:r>
              <a:rPr lang="en-US" dirty="0"/>
              <a:t>of QTL results </a:t>
            </a:r>
            <a:r>
              <a:rPr lang="en-US" sz="1800" dirty="0"/>
              <a:t>(</a:t>
            </a:r>
            <a:r>
              <a:rPr lang="en-US" sz="1800" i="1" u="sng" dirty="0"/>
              <a:t>F</a:t>
            </a:r>
            <a:r>
              <a:rPr lang="en-US" sz="1800" i="1" dirty="0"/>
              <a:t>indable </a:t>
            </a:r>
            <a:r>
              <a:rPr lang="en-US" sz="1800" i="1" u="sng" dirty="0"/>
              <a:t>A</a:t>
            </a:r>
            <a:r>
              <a:rPr lang="en-US" sz="1800" i="1" dirty="0"/>
              <a:t>ccessible </a:t>
            </a:r>
            <a:r>
              <a:rPr lang="en-US" sz="1800" i="1" u="sng" dirty="0"/>
              <a:t>I</a:t>
            </a:r>
            <a:r>
              <a:rPr lang="en-US" sz="1800" i="1" dirty="0"/>
              <a:t>nteroperable </a:t>
            </a:r>
            <a:r>
              <a:rPr lang="en-US" sz="1800" i="1" u="sng" dirty="0"/>
              <a:t>R</a:t>
            </a:r>
            <a:r>
              <a:rPr lang="en-US" sz="1800" i="1" dirty="0"/>
              <a:t>eusable</a:t>
            </a:r>
            <a:r>
              <a:rPr lang="en-US" sz="1800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include results of other BBMRI -</a:t>
            </a:r>
            <a:r>
              <a:rPr lang="en-US" dirty="0" err="1" smtClean="0"/>
              <a:t>omics</a:t>
            </a:r>
            <a:r>
              <a:rPr lang="en-US" dirty="0" smtClean="0"/>
              <a:t> (association</a:t>
            </a:r>
            <a:r>
              <a:rPr lang="en-US" smtClean="0"/>
              <a:t>) studies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dirty="0" err="1" smtClean="0"/>
              <a:t>Current</a:t>
            </a:r>
            <a:r>
              <a:rPr lang="nl-NL" sz="2600" dirty="0" smtClean="0"/>
              <a:t>/</a:t>
            </a:r>
            <a:r>
              <a:rPr lang="nl-NL" sz="2600" dirty="0" err="1" smtClean="0"/>
              <a:t>future</a:t>
            </a:r>
            <a:r>
              <a:rPr lang="nl-NL" sz="2600" dirty="0" smtClean="0"/>
              <a:t> </a:t>
            </a:r>
            <a:r>
              <a:rPr lang="nl-NL" sz="2600" dirty="0" err="1" smtClean="0"/>
              <a:t>work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45502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Current/future work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r>
              <a:rPr lang="nl-NL" sz="2200" smtClean="0"/>
              <a:t>Make </a:t>
            </a:r>
            <a:r>
              <a:rPr lang="nl-NL" sz="2200" smtClean="0"/>
              <a:t>browser more user-friendly and flexible: </a:t>
            </a:r>
            <a:br>
              <a:rPr lang="nl-NL" sz="2200" smtClean="0"/>
            </a:br>
            <a:r>
              <a:rPr lang="nl-NL" sz="2200" i="1" smtClean="0"/>
              <a:t>better represent omics data layers and associations between layers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Flowchart: Data 7"/>
          <p:cNvSpPr/>
          <p:nvPr/>
        </p:nvSpPr>
        <p:spPr bwMode="auto">
          <a:xfrm rot="5400000" flipV="1">
            <a:off x="-86912" y="3848680"/>
            <a:ext cx="3506716" cy="1106451"/>
          </a:xfrm>
          <a:prstGeom prst="flowChartInputOutput">
            <a:avLst/>
          </a:prstGeom>
          <a:solidFill>
            <a:srgbClr val="79C1D5">
              <a:alpha val="7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Flowchart: Data 8"/>
          <p:cNvSpPr/>
          <p:nvPr/>
        </p:nvSpPr>
        <p:spPr bwMode="auto">
          <a:xfrm rot="5400000" flipV="1">
            <a:off x="1799312" y="3848188"/>
            <a:ext cx="3506716" cy="1106451"/>
          </a:xfrm>
          <a:prstGeom prst="flowChartInputOutput">
            <a:avLst/>
          </a:prstGeom>
          <a:solidFill>
            <a:srgbClr val="B49DC7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0" name="Flowchart: Data 9"/>
          <p:cNvSpPr/>
          <p:nvPr/>
        </p:nvSpPr>
        <p:spPr bwMode="auto">
          <a:xfrm rot="5400000" flipV="1">
            <a:off x="3703313" y="3848188"/>
            <a:ext cx="3506716" cy="1106449"/>
          </a:xfrm>
          <a:prstGeom prst="flowChartInputOutput">
            <a:avLst/>
          </a:prstGeom>
          <a:solidFill>
            <a:srgbClr val="C1EA64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Flowchart: Data 10"/>
          <p:cNvSpPr/>
          <p:nvPr/>
        </p:nvSpPr>
        <p:spPr bwMode="auto">
          <a:xfrm rot="5400000" flipV="1">
            <a:off x="5603690" y="3842584"/>
            <a:ext cx="3506716" cy="1106450"/>
          </a:xfrm>
          <a:prstGeom prst="flowChartInputOutput">
            <a:avLst/>
          </a:prstGeom>
          <a:solidFill>
            <a:srgbClr val="D6B496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 rot="5400000">
            <a:off x="1600622" y="3435999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 rot="5400000">
            <a:off x="1417137" y="4862691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 rot="5400000">
            <a:off x="1700473" y="4114953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 rot="5400000">
            <a:off x="1672250" y="5363548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 rot="5400000">
            <a:off x="3313196" y="5537548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 rot="5400000">
            <a:off x="3496864" y="3865646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 rot="5400000">
            <a:off x="3229051" y="4456576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 rot="5400000">
            <a:off x="3701174" y="4143234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 rot="5400000">
            <a:off x="3341428" y="5153593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 rot="5400000">
            <a:off x="5100593" y="4445442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 rot="5400000">
            <a:off x="5332439" y="5113472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 rot="5400000">
            <a:off x="5677548" y="3790702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 rot="5400000">
            <a:off x="5741189" y="5240238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 rot="5400000">
            <a:off x="7509533" y="3427395"/>
            <a:ext cx="56561" cy="56463"/>
          </a:xfrm>
          <a:prstGeom prst="ellipse">
            <a:avLst/>
          </a:prstGeom>
          <a:solidFill>
            <a:srgbClr val="AE76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 rot="5400000">
            <a:off x="7223341" y="4596274"/>
            <a:ext cx="56561" cy="56463"/>
          </a:xfrm>
          <a:prstGeom prst="ellipse">
            <a:avLst/>
          </a:prstGeom>
          <a:solidFill>
            <a:srgbClr val="AE76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 rot="5400000">
            <a:off x="7572136" y="5183677"/>
            <a:ext cx="56561" cy="56463"/>
          </a:xfrm>
          <a:prstGeom prst="ellipse">
            <a:avLst/>
          </a:prstGeom>
          <a:solidFill>
            <a:srgbClr val="AE76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cxnSp>
        <p:nvCxnSpPr>
          <p:cNvPr id="47" name="Straight Arrow Connector 46"/>
          <p:cNvCxnSpPr>
            <a:endCxn id="17" idx="4"/>
          </p:cNvCxnSpPr>
          <p:nvPr/>
        </p:nvCxnSpPr>
        <p:spPr bwMode="auto">
          <a:xfrm>
            <a:off x="1664208" y="3476548"/>
            <a:ext cx="1832705" cy="4173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3566160" y="3814876"/>
            <a:ext cx="2095500" cy="64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Straight Arrow Connector 57"/>
          <p:cNvCxnSpPr/>
          <p:nvPr/>
        </p:nvCxnSpPr>
        <p:spPr bwMode="auto">
          <a:xfrm flipV="1">
            <a:off x="3765804" y="3834688"/>
            <a:ext cx="1897380" cy="3200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1760220" y="4157776"/>
            <a:ext cx="1459230" cy="3276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V="1">
            <a:off x="1478280" y="4500676"/>
            <a:ext cx="1748790" cy="3733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3406140" y="5155996"/>
            <a:ext cx="1916430" cy="228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3299460" y="4500676"/>
            <a:ext cx="2026920" cy="6400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Arrow Connector 70"/>
          <p:cNvCxnSpPr>
            <a:endCxn id="27" idx="3"/>
          </p:cNvCxnSpPr>
          <p:nvPr/>
        </p:nvCxnSpPr>
        <p:spPr bwMode="auto">
          <a:xfrm>
            <a:off x="3753612" y="4188256"/>
            <a:ext cx="1995895" cy="10602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5161788" y="4462576"/>
            <a:ext cx="2049780" cy="160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5155692" y="4480864"/>
            <a:ext cx="2412570" cy="7110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Arrow Connector 73"/>
          <p:cNvCxnSpPr/>
          <p:nvPr/>
        </p:nvCxnSpPr>
        <p:spPr bwMode="auto">
          <a:xfrm flipV="1">
            <a:off x="5801868" y="5211909"/>
            <a:ext cx="1764221" cy="553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1741932" y="5395264"/>
            <a:ext cx="1556004" cy="1661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6" name="Straight Arrow Connector 85"/>
          <p:cNvCxnSpPr/>
          <p:nvPr/>
        </p:nvCxnSpPr>
        <p:spPr bwMode="auto">
          <a:xfrm flipV="1">
            <a:off x="1664208" y="3452164"/>
            <a:ext cx="5839968" cy="12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9" name="TextBox 88"/>
          <p:cNvSpPr txBox="1"/>
          <p:nvPr/>
        </p:nvSpPr>
        <p:spPr>
          <a:xfrm>
            <a:off x="1097157" y="2290719"/>
            <a:ext cx="126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variants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082039" y="2293545"/>
            <a:ext cx="126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CpG sites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149328" y="2293861"/>
            <a:ext cx="1184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genes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712259" y="2277832"/>
            <a:ext cx="142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phenotypes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05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dirty="0" err="1" smtClean="0"/>
              <a:t>Current</a:t>
            </a:r>
            <a:r>
              <a:rPr lang="nl-NL" sz="2600" dirty="0" smtClean="0"/>
              <a:t>/</a:t>
            </a:r>
            <a:r>
              <a:rPr lang="nl-NL" sz="2600" dirty="0" err="1" smtClean="0"/>
              <a:t>future</a:t>
            </a:r>
            <a:r>
              <a:rPr lang="nl-NL" sz="2600" dirty="0" smtClean="0"/>
              <a:t> </a:t>
            </a:r>
            <a:r>
              <a:rPr lang="nl-NL" sz="2600" dirty="0" err="1" smtClean="0"/>
              <a:t>work</a:t>
            </a:r>
            <a:r>
              <a:rPr lang="nl-NL" sz="2600" dirty="0" smtClean="0"/>
              <a:t> </a:t>
            </a:r>
            <a:endParaRPr lang="en-GB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56261" y="1003183"/>
            <a:ext cx="8291512" cy="5113338"/>
          </a:xfrm>
        </p:spPr>
        <p:txBody>
          <a:bodyPr/>
          <a:lstStyle/>
          <a:p>
            <a:r>
              <a:rPr lang="nl-NL" sz="2200" dirty="0" err="1" smtClean="0"/>
              <a:t>Alpha</a:t>
            </a:r>
            <a:r>
              <a:rPr lang="nl-NL" sz="2200" dirty="0" smtClean="0"/>
              <a:t> </a:t>
            </a:r>
            <a:r>
              <a:rPr lang="nl-NL" sz="2200" dirty="0" err="1" smtClean="0"/>
              <a:t>version</a:t>
            </a:r>
            <a:r>
              <a:rPr lang="nl-NL" sz="2200" dirty="0" smtClean="0"/>
              <a:t> of </a:t>
            </a:r>
            <a:r>
              <a:rPr lang="nl-NL" sz="2200" dirty="0" err="1" smtClean="0"/>
              <a:t>graph</a:t>
            </a:r>
            <a:r>
              <a:rPr lang="nl-NL" sz="2200" dirty="0" smtClean="0"/>
              <a:t> </a:t>
            </a:r>
            <a:r>
              <a:rPr lang="nl-NL" sz="2200" dirty="0" err="1" smtClean="0"/>
              <a:t>based</a:t>
            </a:r>
            <a:r>
              <a:rPr lang="nl-NL" sz="2200" dirty="0" smtClean="0"/>
              <a:t> interface of browser       (query: </a:t>
            </a:r>
            <a:r>
              <a:rPr lang="nl-NL" sz="2200" i="1" dirty="0" smtClean="0"/>
              <a:t>OPLAH</a:t>
            </a:r>
            <a:r>
              <a:rPr lang="nl-NL" sz="2200" dirty="0" smtClean="0"/>
              <a:t>)</a:t>
            </a:r>
            <a:endParaRPr lang="nl-NL" sz="2200" i="1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7"/>
          <a:stretch/>
        </p:blipFill>
        <p:spPr bwMode="auto">
          <a:xfrm>
            <a:off x="-1" y="1499953"/>
            <a:ext cx="9117621" cy="493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9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err="1" smtClean="0"/>
              <a:t>Introduction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smtClean="0"/>
              <a:t>In BBMRI-NL a unique collection of omics datasets have been generated, reflecting different layers of biological processes</a:t>
            </a:r>
            <a:endParaRPr lang="nl-NL" sz="2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545694" y="4449843"/>
            <a:ext cx="2147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epigenome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 (CpG methylation)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748120" y="3043360"/>
            <a:ext cx="3506720" cy="2435998"/>
            <a:chOff x="5292276" y="3615168"/>
            <a:chExt cx="3506720" cy="2435998"/>
          </a:xfrm>
        </p:grpSpPr>
        <p:sp>
          <p:nvSpPr>
            <p:cNvPr id="16" name="Flowchart: Data 15"/>
            <p:cNvSpPr/>
            <p:nvPr/>
          </p:nvSpPr>
          <p:spPr bwMode="auto">
            <a:xfrm rot="754149">
              <a:off x="5292277" y="5086317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Flowchart: Data 16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Flowchart: Data 17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Flowchart: Data 18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00577" y="4940470"/>
            <a:ext cx="229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genome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 (SNP genotyping)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99195" y="3957067"/>
            <a:ext cx="229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transcriptome 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(RNA-seq)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00652" y="3471323"/>
            <a:ext cx="229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metabolome 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(NMR)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632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Conclusion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1144588"/>
            <a:ext cx="8399203" cy="511333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Integration of GWAS loci with methylation/expression QTL data and knowledge bases is important for their interpretation.</a:t>
            </a:r>
            <a:br>
              <a:rPr lang="nl-NL" sz="2200" smtClean="0"/>
            </a:b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Task of BBMRI-NL 2.0 to develop a user-friendly and sustainable </a:t>
            </a:r>
            <a:br>
              <a:rPr lang="nl-NL" sz="2200" smtClean="0"/>
            </a:br>
            <a:r>
              <a:rPr lang="nl-NL" sz="2200" smtClean="0"/>
              <a:t>web application to browse results from -omics association </a:t>
            </a:r>
            <a:r>
              <a:rPr lang="nl-NL" sz="2200" smtClean="0"/>
              <a:t>studies.</a:t>
            </a:r>
            <a:r>
              <a:rPr lang="nl-NL" sz="2200" smtClean="0"/>
              <a:t/>
            </a:r>
            <a:br>
              <a:rPr lang="nl-NL" sz="2200" smtClean="0"/>
            </a:b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Current online version: </a:t>
            </a:r>
            <a:r>
              <a:rPr lang="nl-NL" sz="2200" u="sng">
                <a:solidFill>
                  <a:srgbClr val="0070C0"/>
                </a:solidFill>
              </a:rPr>
              <a:t>http://genenetwork.nl/biosqtlbrowser </a:t>
            </a:r>
            <a:r>
              <a:rPr lang="nl-NL" sz="2200" smtClean="0"/>
              <a:t> .</a:t>
            </a:r>
            <a:r>
              <a:rPr lang="nl-NL" sz="2200" u="sng" smtClean="0">
                <a:solidFill>
                  <a:srgbClr val="0070C0"/>
                </a:solidFill>
              </a:rPr>
              <a:t/>
            </a:r>
            <a:br>
              <a:rPr lang="nl-NL" sz="2200" u="sng" smtClean="0">
                <a:solidFill>
                  <a:srgbClr val="0070C0"/>
                </a:solidFill>
              </a:rPr>
            </a:br>
            <a:endParaRPr lang="nl-NL" sz="2200" u="sng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New browser has been developed, will </a:t>
            </a:r>
            <a:r>
              <a:rPr lang="nl-NL" sz="2200" smtClean="0"/>
              <a:t>soon be </a:t>
            </a:r>
            <a:r>
              <a:rPr lang="nl-NL" sz="2200" smtClean="0"/>
              <a:t>put </a:t>
            </a:r>
            <a:r>
              <a:rPr lang="nl-NL" sz="2200" smtClean="0"/>
              <a:t>online</a:t>
            </a:r>
            <a:r>
              <a:rPr lang="nl-NL" sz="2200" smtClean="0"/>
              <a:t>.</a:t>
            </a:r>
            <a:br>
              <a:rPr lang="nl-NL" sz="2200" smtClean="0"/>
            </a:b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Which additional features will/should be added is open for discussion.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0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Acknowledgements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1144588"/>
            <a:ext cx="8399203" cy="5113338"/>
          </a:xfrm>
        </p:spPr>
        <p:txBody>
          <a:bodyPr/>
          <a:lstStyle/>
          <a:p>
            <a:pPr algn="ctr"/>
            <a:r>
              <a:rPr lang="nl-NL" sz="2200" smtClean="0"/>
              <a:t/>
            </a:r>
            <a:br>
              <a:rPr lang="nl-NL" sz="2200" smtClean="0"/>
            </a:br>
            <a:endParaRPr lang="nl-NL" sz="2200" smtClean="0"/>
          </a:p>
          <a:p>
            <a:pPr algn="ctr"/>
            <a:endParaRPr lang="nl-NL" sz="2200"/>
          </a:p>
          <a:p>
            <a:pPr algn="ctr"/>
            <a:endParaRPr lang="nl-NL" sz="2200" smtClean="0"/>
          </a:p>
          <a:p>
            <a:pPr algn="ctr"/>
            <a:r>
              <a:rPr lang="nl-NL" sz="2200" smtClean="0"/>
              <a:t>Peter-Bram 't Hoen</a:t>
            </a:r>
          </a:p>
          <a:p>
            <a:pPr algn="ctr"/>
            <a:r>
              <a:rPr lang="nl-NL" sz="2200" smtClean="0"/>
              <a:t>Bas Heijmans</a:t>
            </a:r>
          </a:p>
          <a:p>
            <a:pPr algn="ctr"/>
            <a:r>
              <a:rPr lang="nl-NL" sz="2200" smtClean="0"/>
              <a:t>Rick Jansen</a:t>
            </a:r>
          </a:p>
          <a:p>
            <a:pPr algn="ctr"/>
            <a:r>
              <a:rPr lang="nl-NL" sz="2200" smtClean="0"/>
              <a:t>Leon Mei</a:t>
            </a:r>
          </a:p>
          <a:p>
            <a:pPr algn="ctr"/>
            <a:r>
              <a:rPr lang="nl-NL" sz="2200" smtClean="0"/>
              <a:t>Maarten van Iterson</a:t>
            </a:r>
          </a:p>
          <a:p>
            <a:pPr algn="ctr"/>
            <a:r>
              <a:rPr lang="nl-NL" sz="2200"/>
              <a:t>Morris Swertz</a:t>
            </a:r>
          </a:p>
          <a:p>
            <a:pPr algn="ctr"/>
            <a:r>
              <a:rPr lang="nl-NL" sz="2200" smtClean="0"/>
              <a:t>Lude Franke</a:t>
            </a:r>
          </a:p>
          <a:p>
            <a:pPr algn="ctr"/>
            <a:r>
              <a:rPr lang="nl-NL" sz="2200" smtClean="0"/>
              <a:t>Joyce van Meurs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79" y="1259278"/>
            <a:ext cx="2432345" cy="1174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91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err="1" smtClean="0"/>
              <a:t>Introduction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r>
              <a:rPr lang="nl-NL" sz="2200" smtClean="0"/>
              <a:t>Within BBMRI-NL, the BIOS consortium aims at integrating these layers of data, in order to uncover molecular pathways involved in health and disease.</a:t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Genome-wide association analyses between omics layers:</a:t>
            </a:r>
          </a:p>
          <a:p>
            <a:endParaRPr lang="nl-NL" sz="1800" smtClean="0"/>
          </a:p>
          <a:p>
            <a:r>
              <a:rPr lang="nl-NL" sz="1800" smtClean="0"/>
              <a:t>    genome -&gt; methylome 	    </a:t>
            </a:r>
            <a:r>
              <a:rPr lang="nl-NL" sz="1400" smtClean="0"/>
              <a:t>(meQTLs)</a:t>
            </a:r>
          </a:p>
          <a:p>
            <a:r>
              <a:rPr lang="nl-NL" sz="1800" smtClean="0"/>
              <a:t>    genome -&gt; transcriptome 	    </a:t>
            </a:r>
            <a:r>
              <a:rPr lang="nl-NL" sz="1400" smtClean="0"/>
              <a:t>(eQTLs: gene, exon, </a:t>
            </a:r>
            <a:br>
              <a:rPr lang="nl-NL" sz="1400" smtClean="0"/>
            </a:br>
            <a:r>
              <a:rPr lang="nl-NL" sz="1400" smtClean="0"/>
              <a:t>			     exon ratio, polyA ratio)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genome -&gt; metabolome 	    </a:t>
            </a:r>
            <a:r>
              <a:rPr lang="nl-NL" sz="1400" smtClean="0">
                <a:solidFill>
                  <a:schemeClr val="bg1">
                    <a:lumMod val="65000"/>
                  </a:schemeClr>
                </a:solidFill>
              </a:rPr>
              <a:t>(metabolite QTLs)</a:t>
            </a:r>
          </a:p>
          <a:p>
            <a:r>
              <a:rPr lang="nl-NL" sz="1800" smtClean="0"/>
              <a:t>    methylome -&gt; transcriptome  </a:t>
            </a:r>
            <a:r>
              <a:rPr lang="nl-NL" sz="1400" smtClean="0"/>
              <a:t>(eQTMs)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methylome -&gt; metabolome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transcriptome -&gt; metabolome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nl-NL" sz="18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278093" y="3615168"/>
            <a:ext cx="3520903" cy="2435997"/>
            <a:chOff x="5278093" y="3615168"/>
            <a:chExt cx="3520903" cy="2435997"/>
          </a:xfrm>
        </p:grpSpPr>
        <p:sp>
          <p:nvSpPr>
            <p:cNvPr id="16" name="Flowchart: Data 15"/>
            <p:cNvSpPr/>
            <p:nvPr/>
          </p:nvSpPr>
          <p:spPr bwMode="auto">
            <a:xfrm rot="754149">
              <a:off x="5278093" y="5086316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Flowchart: Data 16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Flowchart: Data 17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Flowchart: Data 18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5806911" y="5512278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7349762" y="5930541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28271" y="5584632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8377391" y="5636446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753701" y="4973577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942421" y="5152216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6329362" y="5069514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6810341" y="5372322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7816181" y="5528169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5705370" y="5030040"/>
              <a:ext cx="107091" cy="49812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3418054">
              <a:off x="7526913" y="5428127"/>
              <a:ext cx="122743" cy="56917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 rot="16387489" flipH="1">
              <a:off x="8059597" y="5265657"/>
              <a:ext cx="169377" cy="54482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6942421" y="4757504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8065706" y="4945345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6420333" y="4696197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8356752" y="4557981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 rot="20627155">
              <a:off x="6325857" y="5112954"/>
              <a:ext cx="135372" cy="52436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 rot="19570603" flipH="1">
              <a:off x="7150259" y="5132433"/>
              <a:ext cx="159504" cy="805801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 rot="1612151">
              <a:off x="7850699" y="4942165"/>
              <a:ext cx="135372" cy="578362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 rot="21343243" flipH="1">
              <a:off x="8374861" y="4612529"/>
              <a:ext cx="123810" cy="102537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 rot="931670">
              <a:off x="6824700" y="4799011"/>
              <a:ext cx="84657" cy="566474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 rot="21177949" flipH="1">
              <a:off x="6982602" y="4812039"/>
              <a:ext cx="52312" cy="33639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6120613" y="40411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6962200" y="377188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7699028" y="43967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 rot="19840929" flipH="1">
              <a:off x="6286591" y="4053974"/>
              <a:ext cx="106864" cy="651273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 rot="4008882">
              <a:off x="7285676" y="4170347"/>
              <a:ext cx="97431" cy="77501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 rot="1960963">
              <a:off x="6638151" y="3740400"/>
              <a:ext cx="97431" cy="1008685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 rot="16684983" flipH="1">
              <a:off x="7986451" y="4124952"/>
              <a:ext cx="153803" cy="625790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 rot="4234818">
              <a:off x="6042913" y="4467708"/>
              <a:ext cx="122042" cy="67290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80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BBMRI -omics atlas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r>
              <a:rPr lang="nl-NL" sz="2200" smtClean="0"/>
              <a:t>An important </a:t>
            </a:r>
            <a:r>
              <a:rPr lang="nl-NL" sz="2200"/>
              <a:t>task of </a:t>
            </a:r>
            <a:r>
              <a:rPr lang="nl-NL" sz="2200" smtClean="0"/>
              <a:t>BBMRI-NL 2.0 </a:t>
            </a:r>
            <a:r>
              <a:rPr lang="nl-NL" sz="2200"/>
              <a:t>is to make the association results available </a:t>
            </a:r>
            <a:r>
              <a:rPr lang="nl-NL" sz="2200" smtClean="0"/>
              <a:t>to </a:t>
            </a:r>
            <a:r>
              <a:rPr lang="nl-NL" sz="2200"/>
              <a:t>the public. To this end, a </a:t>
            </a:r>
            <a:r>
              <a:rPr lang="nl-NL" sz="2200" smtClean="0"/>
              <a:t>web </a:t>
            </a:r>
            <a:r>
              <a:rPr lang="nl-NL" sz="2200"/>
              <a:t>browser has been </a:t>
            </a:r>
            <a:r>
              <a:rPr lang="nl-NL" sz="2200" smtClean="0"/>
              <a:t>developed by the BIOS team: </a:t>
            </a:r>
            <a:r>
              <a:rPr lang="nl-NL" sz="2200" u="sng" smtClean="0">
                <a:solidFill>
                  <a:srgbClr val="0070C0"/>
                </a:solidFill>
              </a:rPr>
              <a:t>http</a:t>
            </a:r>
            <a:r>
              <a:rPr lang="nl-NL" sz="2200" u="sng">
                <a:solidFill>
                  <a:srgbClr val="0070C0"/>
                </a:solidFill>
              </a:rPr>
              <a:t>://</a:t>
            </a:r>
            <a:r>
              <a:rPr lang="nl-NL" sz="2200" u="sng" smtClean="0">
                <a:solidFill>
                  <a:srgbClr val="0070C0"/>
                </a:solidFill>
              </a:rPr>
              <a:t>genenetwork.nl/biosqtlbrowser</a:t>
            </a:r>
          </a:p>
          <a:p>
            <a:endParaRPr lang="nl-NL" sz="2200" u="sng">
              <a:solidFill>
                <a:srgbClr val="0070C0"/>
              </a:solidFill>
            </a:endParaRPr>
          </a:p>
          <a:p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Data can be downloaded all at once </a:t>
            </a:r>
            <a:br>
              <a:rPr lang="nl-NL" sz="2200" smtClean="0"/>
            </a:br>
            <a:r>
              <a:rPr lang="nl-NL" sz="2200" smtClean="0"/>
              <a:t>or the database can be queried</a:t>
            </a:r>
            <a:br>
              <a:rPr lang="nl-NL" sz="2200" smtClean="0"/>
            </a:br>
            <a:r>
              <a:rPr lang="nl-NL" sz="2200" smtClean="0"/>
              <a:t>for specific SNPs, CpG sites, genes.</a:t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Currently, query results are presented</a:t>
            </a:r>
            <a:br>
              <a:rPr lang="nl-NL" sz="2200" smtClean="0"/>
            </a:br>
            <a:r>
              <a:rPr lang="nl-NL" sz="2200" smtClean="0"/>
              <a:t>in tabular format separately for each</a:t>
            </a:r>
            <a:br>
              <a:rPr lang="nl-NL" sz="2200" smtClean="0"/>
            </a:br>
            <a:r>
              <a:rPr lang="nl-NL" sz="2200" smtClean="0"/>
              <a:t>association study. </a:t>
            </a:r>
            <a:endParaRPr lang="nl-NL" sz="2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278093" y="3615168"/>
            <a:ext cx="3520903" cy="2435997"/>
            <a:chOff x="5278093" y="3615168"/>
            <a:chExt cx="3520903" cy="2435997"/>
          </a:xfrm>
        </p:grpSpPr>
        <p:sp>
          <p:nvSpPr>
            <p:cNvPr id="16" name="Flowchart: Data 15"/>
            <p:cNvSpPr/>
            <p:nvPr/>
          </p:nvSpPr>
          <p:spPr bwMode="auto">
            <a:xfrm rot="754149">
              <a:off x="5278093" y="5086316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Flowchart: Data 16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Flowchart: Data 17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Flowchart: Data 18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5806911" y="5512278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7349762" y="5930541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28271" y="5584632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8377391" y="5636446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753701" y="4973577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942421" y="5152216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6329362" y="5069514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6810341" y="5372322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7816181" y="5528169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5705370" y="5030040"/>
              <a:ext cx="107091" cy="49812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3418054">
              <a:off x="7526913" y="5428127"/>
              <a:ext cx="122743" cy="56917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 rot="16387489" flipH="1">
              <a:off x="8059597" y="5265657"/>
              <a:ext cx="169377" cy="54482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6942421" y="4757504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8065706" y="4945345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6420333" y="4696197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8356752" y="4557981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 rot="20627155">
              <a:off x="6325857" y="5112954"/>
              <a:ext cx="135372" cy="52436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 rot="19570603" flipH="1">
              <a:off x="7150259" y="5132433"/>
              <a:ext cx="159504" cy="805801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 rot="1612151">
              <a:off x="7850699" y="4942165"/>
              <a:ext cx="135372" cy="578362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 rot="21343243" flipH="1">
              <a:off x="8374861" y="4612529"/>
              <a:ext cx="123810" cy="102537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 rot="931670">
              <a:off x="6824700" y="4799011"/>
              <a:ext cx="84657" cy="566474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 rot="21177949" flipH="1">
              <a:off x="6982602" y="4812039"/>
              <a:ext cx="52312" cy="33639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6120613" y="40411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6962200" y="377188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7699028" y="43967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 rot="19840929" flipH="1">
              <a:off x="6286591" y="4053974"/>
              <a:ext cx="106864" cy="651273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 rot="4008882">
              <a:off x="7285676" y="4170347"/>
              <a:ext cx="97431" cy="77501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 rot="1960963">
              <a:off x="6638151" y="3740400"/>
              <a:ext cx="97431" cy="1008685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 rot="16684983" flipH="1">
              <a:off x="7986451" y="4124952"/>
              <a:ext cx="153803" cy="625790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 rot="4234818">
              <a:off x="6042913" y="4467708"/>
              <a:ext cx="122042" cy="67290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839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dirty="0" smtClean="0"/>
              <a:t>BBMRI -</a:t>
            </a:r>
            <a:r>
              <a:rPr lang="en-US" sz="2600" dirty="0" err="1" smtClean="0"/>
              <a:t>omics</a:t>
            </a:r>
            <a:r>
              <a:rPr lang="en-US" sz="2600" dirty="0" smtClean="0"/>
              <a:t> atlas (current online version)</a:t>
            </a:r>
            <a:endParaRPr lang="en-GB" sz="2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r="25000" b="6273"/>
          <a:stretch/>
        </p:blipFill>
        <p:spPr bwMode="auto">
          <a:xfrm>
            <a:off x="0" y="703962"/>
            <a:ext cx="9144000" cy="598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71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dirty="0" smtClean="0"/>
              <a:t>BBMRI -</a:t>
            </a:r>
            <a:r>
              <a:rPr lang="en-US" sz="2600" dirty="0" err="1" smtClean="0"/>
              <a:t>omics</a:t>
            </a:r>
            <a:r>
              <a:rPr lang="en-US" sz="2600" dirty="0" smtClean="0"/>
              <a:t> atlas (current online version)</a:t>
            </a:r>
            <a:endParaRPr lang="en-GB" sz="2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r="25000" b="6273"/>
          <a:stretch/>
        </p:blipFill>
        <p:spPr bwMode="auto">
          <a:xfrm>
            <a:off x="0" y="703962"/>
            <a:ext cx="9144000" cy="598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08940" y="2046341"/>
            <a:ext cx="2243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accent6"/>
                </a:solidFill>
                <a:latin typeface="+mn-lt"/>
              </a:rPr>
              <a:t>bulk download</a:t>
            </a:r>
            <a:endParaRPr lang="en-US" sz="22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8940" y="3809623"/>
            <a:ext cx="2243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accent6"/>
                </a:solidFill>
                <a:latin typeface="+mn-lt"/>
              </a:rPr>
              <a:t>query database</a:t>
            </a:r>
            <a:endParaRPr lang="en-US" sz="22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8940" y="4225966"/>
            <a:ext cx="2243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accent6"/>
                </a:solidFill>
                <a:latin typeface="+mn-lt"/>
              </a:rPr>
              <a:t>query results</a:t>
            </a:r>
            <a:endParaRPr lang="en-US" sz="220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1109133" y="2279259"/>
            <a:ext cx="5508482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2733773" y="4050794"/>
            <a:ext cx="3883843" cy="11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1706251" y="4460263"/>
            <a:ext cx="4911365" cy="11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2564091" y="2279259"/>
            <a:ext cx="4053524" cy="7191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5598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dirty="0" smtClean="0"/>
              <a:t>BBMRI -</a:t>
            </a:r>
            <a:r>
              <a:rPr lang="nl-NL" sz="2600" dirty="0" err="1" smtClean="0"/>
              <a:t>omics</a:t>
            </a:r>
            <a:r>
              <a:rPr lang="nl-NL" sz="2600" dirty="0" smtClean="0"/>
              <a:t> atlas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502898" cy="5113338"/>
          </a:xfrm>
        </p:spPr>
        <p:txBody>
          <a:bodyPr/>
          <a:lstStyle/>
          <a:p>
            <a:pPr defTabSz="442913"/>
            <a:r>
              <a:rPr lang="nl-NL" sz="2200" smtClean="0"/>
              <a:t>Several aspects of the </a:t>
            </a:r>
            <a:r>
              <a:rPr lang="nl-NL" sz="2200" dirty="0" err="1" smtClean="0"/>
              <a:t>current</a:t>
            </a:r>
            <a:r>
              <a:rPr lang="nl-NL" sz="2200" dirty="0" smtClean="0"/>
              <a:t> </a:t>
            </a:r>
            <a:r>
              <a:rPr lang="nl-NL" sz="2200" smtClean="0"/>
              <a:t>browser </a:t>
            </a:r>
            <a:r>
              <a:rPr lang="nl-NL" sz="2200" smtClean="0"/>
              <a:t>have </a:t>
            </a:r>
            <a:r>
              <a:rPr lang="nl-NL" sz="2200" dirty="0" err="1" smtClean="0"/>
              <a:t>to</a:t>
            </a:r>
            <a:r>
              <a:rPr lang="nl-NL" sz="2200" dirty="0" smtClean="0"/>
              <a:t> </a:t>
            </a:r>
            <a:r>
              <a:rPr lang="nl-NL" sz="2200" err="1" smtClean="0"/>
              <a:t>be</a:t>
            </a:r>
            <a:r>
              <a:rPr lang="nl-NL" sz="2200" smtClean="0"/>
              <a:t> </a:t>
            </a:r>
            <a:r>
              <a:rPr lang="nl-NL" sz="2200" smtClean="0"/>
              <a:t>improved.</a:t>
            </a:r>
            <a:endParaRPr lang="nl-NL" sz="2200" dirty="0" smtClean="0"/>
          </a:p>
          <a:p>
            <a:pPr defTabSz="442913"/>
            <a:endParaRPr lang="nl-NL" sz="2200" b="1" dirty="0" smtClean="0"/>
          </a:p>
          <a:p>
            <a:pPr defTabSz="442913"/>
            <a:endParaRPr lang="nl-NL" sz="2200" b="1" dirty="0"/>
          </a:p>
          <a:p>
            <a:pPr defTabSz="442913"/>
            <a:r>
              <a:rPr lang="nl-NL" sz="2200" b="1" dirty="0" smtClean="0"/>
              <a:t>Goal</a:t>
            </a:r>
          </a:p>
          <a:p>
            <a:pPr defTabSz="442913"/>
            <a:r>
              <a:rPr lang="nl-NL" sz="2200" i="1" dirty="0" smtClean="0"/>
              <a:t>  Make the BBMRI atlas </a:t>
            </a:r>
            <a:r>
              <a:rPr lang="nl-NL" sz="2200" i="1" dirty="0" err="1" smtClean="0"/>
              <a:t>accessible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for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and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interpretable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by</a:t>
            </a:r>
            <a:r>
              <a:rPr lang="nl-NL" sz="2200" i="1" dirty="0" smtClean="0"/>
              <a:t> a </a:t>
            </a:r>
            <a:r>
              <a:rPr lang="nl-NL" sz="2200" i="1" dirty="0" err="1" smtClean="0"/>
              <a:t>wide</a:t>
            </a:r>
            <a:r>
              <a:rPr lang="nl-NL" sz="2200" i="1" dirty="0" smtClean="0"/>
              <a:t> range</a:t>
            </a:r>
            <a:br>
              <a:rPr lang="nl-NL" sz="2200" i="1" dirty="0" smtClean="0"/>
            </a:br>
            <a:r>
              <a:rPr lang="nl-NL" sz="2200" i="1" dirty="0" smtClean="0"/>
              <a:t>  of users</a:t>
            </a:r>
            <a:r>
              <a:rPr lang="nl-NL" sz="2200" i="1" baseline="30000" dirty="0" smtClean="0"/>
              <a:t>*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through</a:t>
            </a:r>
            <a:r>
              <a:rPr lang="nl-NL" sz="2200" i="1" dirty="0" smtClean="0"/>
              <a:t> a user-</a:t>
            </a:r>
            <a:r>
              <a:rPr lang="nl-NL" sz="2200" i="1" dirty="0" err="1" smtClean="0"/>
              <a:t>friendly</a:t>
            </a:r>
            <a:r>
              <a:rPr lang="nl-NL" sz="2200" i="1" baseline="30000" dirty="0" smtClean="0"/>
              <a:t>**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and</a:t>
            </a:r>
            <a:r>
              <a:rPr lang="nl-NL" sz="2200" i="1" dirty="0" smtClean="0"/>
              <a:t> </a:t>
            </a:r>
            <a:r>
              <a:rPr lang="nl-NL" sz="2200" i="1" dirty="0" err="1" smtClean="0"/>
              <a:t>sustainable</a:t>
            </a:r>
            <a:r>
              <a:rPr lang="nl-NL" sz="2200" i="1" baseline="30000" dirty="0" smtClean="0"/>
              <a:t>***</a:t>
            </a:r>
            <a:r>
              <a:rPr lang="nl-NL" sz="2200" i="1" dirty="0" smtClean="0"/>
              <a:t> web </a:t>
            </a:r>
            <a:r>
              <a:rPr lang="nl-NL" sz="2200" i="1" dirty="0" err="1" smtClean="0"/>
              <a:t>application</a:t>
            </a:r>
            <a:r>
              <a:rPr lang="nl-NL" sz="2200" i="1" dirty="0" smtClean="0"/>
              <a:t>.</a:t>
            </a:r>
          </a:p>
          <a:p>
            <a:pPr defTabSz="442913"/>
            <a:endParaRPr lang="nl-NL" sz="2200" dirty="0"/>
          </a:p>
          <a:p>
            <a:pPr defTabSz="442913"/>
            <a:endParaRPr lang="nl-NL" sz="2200" dirty="0" smtClean="0"/>
          </a:p>
          <a:p>
            <a:pPr defTabSz="442913"/>
            <a:endParaRPr lang="nl-NL" sz="2200" dirty="0" smtClean="0"/>
          </a:p>
          <a:p>
            <a:pPr defTabSz="442913"/>
            <a:r>
              <a:rPr lang="nl-NL" sz="2200" baseline="30000" dirty="0"/>
              <a:t>	</a:t>
            </a:r>
            <a:r>
              <a:rPr lang="nl-NL" sz="2200" baseline="30000" dirty="0" smtClean="0"/>
              <a:t>*</a:t>
            </a:r>
            <a:r>
              <a:rPr lang="nl-NL" sz="2200" dirty="0" smtClean="0"/>
              <a:t>	users </a:t>
            </a:r>
            <a:r>
              <a:rPr lang="nl-NL" sz="2200" dirty="0" err="1" smtClean="0"/>
              <a:t>with</a:t>
            </a:r>
            <a:r>
              <a:rPr lang="nl-NL" sz="2200" dirty="0" smtClean="0"/>
              <a:t> different expertises </a:t>
            </a:r>
            <a:r>
              <a:rPr lang="nl-NL" sz="2200" dirty="0" err="1" smtClean="0"/>
              <a:t>and</a:t>
            </a:r>
            <a:r>
              <a:rPr lang="nl-NL" sz="2200" dirty="0" smtClean="0"/>
              <a:t> </a:t>
            </a:r>
            <a:r>
              <a:rPr lang="nl-NL" sz="2200" dirty="0" err="1" smtClean="0"/>
              <a:t>backgrounds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	</a:t>
            </a:r>
            <a:r>
              <a:rPr lang="nl-NL" sz="2200" baseline="30000" dirty="0" smtClean="0"/>
              <a:t>**</a:t>
            </a:r>
            <a:r>
              <a:rPr lang="nl-NL" sz="2200" dirty="0" smtClean="0"/>
              <a:t>	present </a:t>
            </a:r>
            <a:r>
              <a:rPr lang="nl-NL" sz="2200" dirty="0" err="1" smtClean="0"/>
              <a:t>results</a:t>
            </a:r>
            <a:r>
              <a:rPr lang="nl-NL" sz="2200" dirty="0" smtClean="0"/>
              <a:t> in a </a:t>
            </a:r>
            <a:r>
              <a:rPr lang="nl-NL" sz="2200" dirty="0" err="1" smtClean="0"/>
              <a:t>visually</a:t>
            </a:r>
            <a:r>
              <a:rPr lang="nl-NL" sz="2200" dirty="0" smtClean="0"/>
              <a:t> more </a:t>
            </a:r>
            <a:r>
              <a:rPr lang="nl-NL" sz="2200" dirty="0" err="1" smtClean="0"/>
              <a:t>appealing</a:t>
            </a:r>
            <a:r>
              <a:rPr lang="nl-NL" sz="2200" dirty="0" smtClean="0"/>
              <a:t> way</a:t>
            </a:r>
          </a:p>
          <a:p>
            <a:pPr defTabSz="442913"/>
            <a:r>
              <a:rPr lang="nl-NL" sz="2200" baseline="30000" dirty="0" smtClean="0"/>
              <a:t>	***</a:t>
            </a:r>
            <a:r>
              <a:rPr lang="nl-NL" sz="2200" dirty="0" smtClean="0"/>
              <a:t>	easy </a:t>
            </a:r>
            <a:r>
              <a:rPr lang="nl-NL" sz="2200" dirty="0" err="1" smtClean="0"/>
              <a:t>to</a:t>
            </a:r>
            <a:r>
              <a:rPr lang="nl-NL" sz="2200" dirty="0" smtClean="0"/>
              <a:t> </a:t>
            </a:r>
            <a:r>
              <a:rPr lang="nl-NL" sz="2200" dirty="0" err="1" smtClean="0"/>
              <a:t>maintain</a:t>
            </a:r>
            <a:r>
              <a:rPr lang="nl-NL" sz="2200" dirty="0" smtClean="0"/>
              <a:t> </a:t>
            </a:r>
            <a:r>
              <a:rPr lang="nl-NL" sz="2200" dirty="0" err="1" smtClean="0"/>
              <a:t>and</a:t>
            </a:r>
            <a:r>
              <a:rPr lang="nl-NL" sz="2200" dirty="0" smtClean="0"/>
              <a:t> </a:t>
            </a:r>
            <a:r>
              <a:rPr lang="nl-NL" sz="2200" dirty="0" err="1" smtClean="0"/>
              <a:t>to</a:t>
            </a:r>
            <a:r>
              <a:rPr lang="nl-NL" sz="2200" dirty="0" smtClean="0"/>
              <a:t> </a:t>
            </a:r>
            <a:r>
              <a:rPr lang="nl-NL" sz="2200" dirty="0" err="1" smtClean="0"/>
              <a:t>add</a:t>
            </a:r>
            <a:r>
              <a:rPr lang="nl-NL" sz="2200" dirty="0" smtClean="0"/>
              <a:t> new </a:t>
            </a:r>
            <a:r>
              <a:rPr lang="nl-NL" sz="2200" dirty="0" err="1" smtClean="0"/>
              <a:t>association</a:t>
            </a:r>
            <a:r>
              <a:rPr lang="nl-NL" sz="2200" dirty="0" smtClean="0"/>
              <a:t> </a:t>
            </a:r>
            <a:r>
              <a:rPr lang="nl-NL" sz="2200" dirty="0" err="1" smtClean="0"/>
              <a:t>results</a:t>
            </a:r>
            <a:r>
              <a:rPr lang="nl-NL" sz="2200" dirty="0" smtClean="0"/>
              <a:t> or data </a:t>
            </a:r>
            <a:r>
              <a:rPr lang="nl-NL" sz="2200" dirty="0" err="1" smtClean="0"/>
              <a:t>layers</a:t>
            </a:r>
            <a:r>
              <a:rPr lang="nl-NL" sz="22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3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040890"/>
            <a:ext cx="8291512" cy="5501309"/>
          </a:xfrm>
        </p:spPr>
        <p:txBody>
          <a:bodyPr/>
          <a:lstStyle/>
          <a:p>
            <a:r>
              <a:rPr lang="nl-NL" sz="2200" b="1" smtClean="0"/>
              <a:t>Features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Make interface more user-friendly</a:t>
            </a:r>
            <a:br>
              <a:rPr lang="nl-NL" sz="2200" smtClean="0"/>
            </a:br>
            <a:r>
              <a:rPr lang="nl-NL" sz="1800" i="1" smtClean="0"/>
              <a:t>--&gt; 	give browser more modern design</a:t>
            </a:r>
            <a:br>
              <a:rPr lang="nl-NL" sz="1800" i="1" smtClean="0"/>
            </a:br>
            <a:r>
              <a:rPr lang="nl-NL" sz="1800" i="1" smtClean="0"/>
              <a:t>--&gt;	interactive association tables</a:t>
            </a:r>
            <a:br>
              <a:rPr lang="nl-NL" sz="1800" i="1" smtClean="0"/>
            </a:br>
            <a:r>
              <a:rPr lang="nl-NL" sz="1800" i="1" smtClean="0"/>
              <a:t>--&gt;	visualise association results as a layered network</a:t>
            </a:r>
            <a:endParaRPr lang="nl-NL" sz="1800" i="1" smtClean="0"/>
          </a:p>
          <a:p>
            <a:pPr marL="342900" indent="-342900">
              <a:buFont typeface="Arial" pitchFamily="34" charset="0"/>
              <a:buChar char="•"/>
            </a:pPr>
            <a:endParaRPr lang="nl-NL" sz="220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Enable c</a:t>
            </a:r>
            <a:r>
              <a:rPr lang="nl-NL" sz="2200" smtClean="0"/>
              <a:t>omplex/composite </a:t>
            </a:r>
            <a:r>
              <a:rPr lang="nl-NL" sz="2200" smtClean="0"/>
              <a:t>queries </a:t>
            </a:r>
            <a:br>
              <a:rPr lang="nl-NL" sz="2200" smtClean="0"/>
            </a:br>
            <a:r>
              <a:rPr lang="nl-NL" sz="1800" i="1" smtClean="0"/>
              <a:t>--&gt;	submit a list of genetic </a:t>
            </a:r>
            <a:r>
              <a:rPr lang="nl-NL" sz="1800" i="1" smtClean="0"/>
              <a:t>variants, CpGs or genes</a:t>
            </a:r>
            <a:r>
              <a:rPr lang="nl-NL" sz="1800" i="1" smtClean="0"/>
              <a:t/>
            </a:r>
            <a:br>
              <a:rPr lang="nl-NL" sz="1800" i="1" smtClean="0"/>
            </a:br>
            <a:r>
              <a:rPr lang="nl-NL" sz="1800" i="1" smtClean="0"/>
              <a:t>--&gt;	submit </a:t>
            </a:r>
            <a:r>
              <a:rPr lang="nl-NL" sz="1800" i="1" smtClean="0"/>
              <a:t>e.g. variant-gene </a:t>
            </a:r>
            <a:r>
              <a:rPr lang="nl-NL" sz="1800" i="1" smtClean="0"/>
              <a:t>or variant-disease combinations</a:t>
            </a:r>
            <a:br>
              <a:rPr lang="nl-NL" sz="1800" i="1" smtClean="0"/>
            </a:br>
            <a:r>
              <a:rPr lang="nl-NL" sz="1800" i="1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Download query results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220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Develop API to facilitate data access</a:t>
            </a:r>
            <a:br>
              <a:rPr lang="nl-NL" sz="2200" smtClean="0"/>
            </a:br>
            <a:r>
              <a:rPr lang="nl-NL" sz="1800" i="1" smtClean="0"/>
              <a:t>--&gt;	</a:t>
            </a:r>
            <a:r>
              <a:rPr lang="nl-NL" sz="1800" i="1" smtClean="0"/>
              <a:t>what type of interface with server?</a:t>
            </a:r>
            <a:endParaRPr lang="nl-NL" sz="1800" i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BBMRI -omics atlas</a:t>
            </a:r>
            <a:endParaRPr lang="en-GB" sz="2600"/>
          </a:p>
        </p:txBody>
      </p:sp>
    </p:spTree>
    <p:extLst>
      <p:ext uri="{BB962C8B-B14F-4D97-AF65-F5344CB8AC3E}">
        <p14:creationId xmlns:p14="http://schemas.microsoft.com/office/powerpoint/2010/main" val="28121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040890"/>
            <a:ext cx="8291512" cy="5501309"/>
          </a:xfrm>
        </p:spPr>
        <p:txBody>
          <a:bodyPr/>
          <a:lstStyle/>
          <a:p>
            <a:r>
              <a:rPr lang="nl-NL" sz="2200" b="1" smtClean="0"/>
              <a:t>Features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Calculate Linkage Disequilibrium </a:t>
            </a:r>
            <a:r>
              <a:rPr lang="nl-NL" sz="2200" smtClean="0"/>
              <a:t>between </a:t>
            </a:r>
            <a:r>
              <a:rPr lang="nl-NL" sz="2200" smtClean="0"/>
              <a:t>query SNP and </a:t>
            </a:r>
            <a:br>
              <a:rPr lang="nl-NL" sz="2200" smtClean="0"/>
            </a:br>
            <a:r>
              <a:rPr lang="nl-NL" sz="2200" smtClean="0"/>
              <a:t>top me/eQTLs from conditional analyses</a:t>
            </a:r>
            <a:br>
              <a:rPr lang="nl-NL" sz="2200" smtClean="0"/>
            </a:br>
            <a:r>
              <a:rPr lang="nl-NL" sz="1800" i="1" smtClean="0"/>
              <a:t>--&gt;	</a:t>
            </a:r>
            <a:r>
              <a:rPr lang="nl-NL" sz="1800" i="1" smtClean="0"/>
              <a:t>QTL tables only contain SNPs with strongest associations</a:t>
            </a:r>
            <a:br>
              <a:rPr lang="nl-NL" sz="1800" i="1" smtClean="0"/>
            </a:br>
            <a:r>
              <a:rPr lang="nl-NL" sz="1800" i="1" smtClean="0"/>
              <a:t>--&gt;	report </a:t>
            </a:r>
            <a:r>
              <a:rPr lang="nl-NL" sz="1800" i="1" smtClean="0"/>
              <a:t>also unconditional association of query SNP</a:t>
            </a:r>
            <a:r>
              <a:rPr lang="nl-NL" sz="1800" i="1" smtClean="0"/>
              <a:t>?</a:t>
            </a:r>
            <a:r>
              <a:rPr lang="nl-NL" sz="1800" i="1" smtClean="0"/>
              <a:t/>
            </a:r>
            <a:br>
              <a:rPr lang="nl-NL" sz="1800" i="1" smtClean="0"/>
            </a:br>
            <a:r>
              <a:rPr lang="nl-NL" sz="1800" i="1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Functional annotation of genetic variants and methylation sites</a:t>
            </a:r>
            <a:br>
              <a:rPr lang="nl-NL" sz="2200" smtClean="0"/>
            </a:br>
            <a:r>
              <a:rPr lang="nl-NL" sz="1800" i="1" smtClean="0"/>
              <a:t>--&gt;	import data from ENCODE on histone marks, DNAse activity, TF </a:t>
            </a:r>
            <a:r>
              <a:rPr lang="nl-NL" sz="1800" i="1" smtClean="0"/>
              <a:t>binding</a:t>
            </a:r>
            <a:br>
              <a:rPr lang="nl-NL" sz="1800" i="1" smtClean="0"/>
            </a:br>
            <a:r>
              <a:rPr lang="nl-NL" sz="1800" i="1" smtClean="0"/>
              <a:t>--&gt;	how to maintain?</a:t>
            </a:r>
            <a:r>
              <a:rPr lang="nl-NL" sz="1800" smtClean="0"/>
              <a:t/>
            </a:r>
            <a:br>
              <a:rPr lang="nl-NL" sz="1800" smtClean="0"/>
            </a:b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Gather gene-specific knowledge from external databases</a:t>
            </a:r>
            <a:br>
              <a:rPr lang="nl-NL" sz="2200" smtClean="0"/>
            </a:br>
            <a:r>
              <a:rPr lang="nl-NL" sz="1800" i="1"/>
              <a:t>--&gt;	</a:t>
            </a:r>
            <a:r>
              <a:rPr lang="nl-NL" sz="1800" i="1" smtClean="0"/>
              <a:t>e.g. UniProt</a:t>
            </a:r>
            <a:r>
              <a:rPr lang="nl-NL" sz="1800" i="1" smtClean="0"/>
              <a:t>, ExPASy, TCDB, OMIM, </a:t>
            </a:r>
            <a:r>
              <a:rPr lang="nl-NL" sz="1800" i="1" smtClean="0"/>
              <a:t>Gene </a:t>
            </a:r>
            <a:r>
              <a:rPr lang="nl-NL" sz="1800" i="1" smtClean="0"/>
              <a:t>Ontology, </a:t>
            </a:r>
            <a:r>
              <a:rPr lang="nl-NL" sz="1800" i="1" smtClean="0"/>
              <a:t>etc.</a:t>
            </a:r>
            <a:br>
              <a:rPr lang="nl-NL" sz="1800" i="1" smtClean="0"/>
            </a:br>
            <a:r>
              <a:rPr lang="nl-NL" sz="1800" i="1" smtClean="0"/>
              <a:t>--&gt;	how to maintain?</a:t>
            </a:r>
            <a:br>
              <a:rPr lang="nl-NL" sz="1800" i="1" smtClean="0"/>
            </a:br>
            <a:r>
              <a:rPr lang="nl-NL" sz="1800" i="1" smtClean="0"/>
              <a:t>--&gt;	copyrighted database content; restricted content (KEGG, OMIM)</a:t>
            </a:r>
            <a:endParaRPr lang="nl-NL" sz="1800" i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31-03-2017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BBMRI -omics atlas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BBMRI -omics atlas</a:t>
            </a:r>
            <a:endParaRPr lang="en-GB" sz="2600"/>
          </a:p>
        </p:txBody>
      </p:sp>
    </p:spTree>
    <p:extLst>
      <p:ext uri="{BB962C8B-B14F-4D97-AF65-F5344CB8AC3E}">
        <p14:creationId xmlns:p14="http://schemas.microsoft.com/office/powerpoint/2010/main" val="98743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MC Presentatie voorbeeld">
  <a:themeElements>
    <a:clrScheme name="Aangepast 25">
      <a:dk1>
        <a:srgbClr val="003C66"/>
      </a:dk1>
      <a:lt1>
        <a:srgbClr val="FFFFFF"/>
      </a:lt1>
      <a:dk2>
        <a:srgbClr val="FFFFFF"/>
      </a:dk2>
      <a:lt2>
        <a:srgbClr val="003C7D"/>
      </a:lt2>
      <a:accent1>
        <a:srgbClr val="007CC2"/>
      </a:accent1>
      <a:accent2>
        <a:srgbClr val="009FBD"/>
      </a:accent2>
      <a:accent3>
        <a:srgbClr val="6E90A6"/>
      </a:accent3>
      <a:accent4>
        <a:srgbClr val="E3004F"/>
      </a:accent4>
      <a:accent5>
        <a:srgbClr val="C0965C"/>
      </a:accent5>
      <a:accent6>
        <a:srgbClr val="000000"/>
      </a:accent6>
      <a:hlink>
        <a:srgbClr val="1161C6"/>
      </a:hlink>
      <a:folHlink>
        <a:srgbClr val="E300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101463"/>
        </a:dk1>
        <a:lt1>
          <a:srgbClr val="FFFFFF"/>
        </a:lt1>
        <a:dk2>
          <a:srgbClr val="B5E7FF"/>
        </a:dk2>
        <a:lt2>
          <a:srgbClr val="111166"/>
        </a:lt2>
        <a:accent1>
          <a:srgbClr val="119DF9"/>
        </a:accent1>
        <a:accent2>
          <a:srgbClr val="117FE4"/>
        </a:accent2>
        <a:accent3>
          <a:srgbClr val="D7F1FF"/>
        </a:accent3>
        <a:accent4>
          <a:srgbClr val="DADADA"/>
        </a:accent4>
        <a:accent5>
          <a:srgbClr val="AACCFB"/>
        </a:accent5>
        <a:accent6>
          <a:srgbClr val="0E72CF"/>
        </a:accent6>
        <a:hlink>
          <a:srgbClr val="1161C6"/>
        </a:hlink>
        <a:folHlink>
          <a:srgbClr val="114DB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LUMC Presentatie voorbeeld</Template>
  <TotalTime>3176</TotalTime>
  <Words>583</Words>
  <Application>Microsoft Office PowerPoint</Application>
  <PresentationFormat>On-screen Show (4:3)</PresentationFormat>
  <Paragraphs>214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LUMC Presentatie voorbeeld</vt:lpstr>
      <vt:lpstr>Development of a web application for browsing BBMRI -omics data</vt:lpstr>
      <vt:lpstr>Introduction</vt:lpstr>
      <vt:lpstr>Introduction</vt:lpstr>
      <vt:lpstr>BBMRI -omics atlas</vt:lpstr>
      <vt:lpstr>BBMRI -omics atlas (current online version)</vt:lpstr>
      <vt:lpstr>BBMRI -omics atlas (current online version)</vt:lpstr>
      <vt:lpstr>BBMRI -omics atlas</vt:lpstr>
      <vt:lpstr>BBMRI -omics atlas</vt:lpstr>
      <vt:lpstr>BBMRI -omics atlas</vt:lpstr>
      <vt:lpstr>BBMRI -omics atlas</vt:lpstr>
      <vt:lpstr>Implementation</vt:lpstr>
      <vt:lpstr>Implementation</vt:lpstr>
      <vt:lpstr>Implementation</vt:lpstr>
      <vt:lpstr>Implementation</vt:lpstr>
      <vt:lpstr>Results</vt:lpstr>
      <vt:lpstr>Results</vt:lpstr>
      <vt:lpstr>Current/future work</vt:lpstr>
      <vt:lpstr>Current/future work</vt:lpstr>
      <vt:lpstr>Current/future work </vt:lpstr>
      <vt:lpstr>Conclusion</vt:lpstr>
      <vt:lpstr>Acknowledgements</vt:lpstr>
    </vt:vector>
  </TitlesOfParts>
  <Company>LUMC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jbvanklinken</dc:creator>
  <cp:lastModifiedBy>JB</cp:lastModifiedBy>
  <cp:revision>187</cp:revision>
  <dcterms:created xsi:type="dcterms:W3CDTF">2015-11-23T10:29:39Z</dcterms:created>
  <dcterms:modified xsi:type="dcterms:W3CDTF">2017-03-28T21:01:16Z</dcterms:modified>
</cp:coreProperties>
</file>