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320" r:id="rId3"/>
    <p:sldId id="314" r:id="rId4"/>
    <p:sldId id="389" r:id="rId5"/>
    <p:sldId id="317" r:id="rId6"/>
    <p:sldId id="261" r:id="rId7"/>
    <p:sldId id="371" r:id="rId8"/>
    <p:sldId id="372" r:id="rId9"/>
    <p:sldId id="264" r:id="rId10"/>
    <p:sldId id="416" r:id="rId11"/>
    <p:sldId id="383" r:id="rId12"/>
    <p:sldId id="385" r:id="rId13"/>
    <p:sldId id="299" r:id="rId14"/>
    <p:sldId id="347" r:id="rId15"/>
    <p:sldId id="387" r:id="rId16"/>
    <p:sldId id="348" r:id="rId17"/>
    <p:sldId id="301" r:id="rId18"/>
    <p:sldId id="377" r:id="rId19"/>
    <p:sldId id="378" r:id="rId20"/>
    <p:sldId id="340" r:id="rId21"/>
    <p:sldId id="381" r:id="rId22"/>
    <p:sldId id="341" r:id="rId23"/>
    <p:sldId id="379" r:id="rId24"/>
    <p:sldId id="367" r:id="rId25"/>
    <p:sldId id="373" r:id="rId26"/>
    <p:sldId id="368" r:id="rId27"/>
    <p:sldId id="369" r:id="rId28"/>
    <p:sldId id="374" r:id="rId29"/>
    <p:sldId id="386" r:id="rId30"/>
    <p:sldId id="346" r:id="rId31"/>
    <p:sldId id="345" r:id="rId32"/>
    <p:sldId id="380" r:id="rId33"/>
    <p:sldId id="391" r:id="rId34"/>
    <p:sldId id="392" r:id="rId35"/>
    <p:sldId id="393" r:id="rId36"/>
    <p:sldId id="395" r:id="rId37"/>
    <p:sldId id="409" r:id="rId38"/>
    <p:sldId id="410" r:id="rId39"/>
    <p:sldId id="41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6400" autoAdjust="0"/>
  </p:normalViewPr>
  <p:slideViewPr>
    <p:cSldViewPr>
      <p:cViewPr>
        <p:scale>
          <a:sx n="100" d="100"/>
          <a:sy n="100" d="100"/>
        </p:scale>
        <p:origin x="-1860" y="-336"/>
      </p:cViewPr>
      <p:guideLst>
        <p:guide orient="horz" pos="2160"/>
        <p:guide pos="2880"/>
      </p:guideLst>
    </p:cSldViewPr>
  </p:slideViewPr>
  <p:outlineViewPr>
    <p:cViewPr>
      <p:scale>
        <a:sx n="33" d="100"/>
        <a:sy n="33" d="100"/>
      </p:scale>
      <p:origin x="0" y="972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B3E9BF-7AD5-4CFE-B8F1-E57157CD73BE}" type="doc">
      <dgm:prSet loTypeId="urn:microsoft.com/office/officeart/2005/8/layout/venn1" loCatId="relationship" qsTypeId="urn:microsoft.com/office/officeart/2005/8/quickstyle/simple1" qsCatId="simple" csTypeId="urn:microsoft.com/office/officeart/2005/8/colors/accent1_2" csCatId="accent1" phldr="1"/>
      <dgm:spPr/>
    </dgm:pt>
    <dgm:pt modelId="{92D51BDC-1E81-4761-8F34-99F5ED17EC66}">
      <dgm:prSet phldrT="[Text]" custT="1"/>
      <dgm:spPr>
        <a:solidFill>
          <a:schemeClr val="accent5">
            <a:lumMod val="75000"/>
            <a:alpha val="60000"/>
          </a:schemeClr>
        </a:solidFill>
      </dgm:spPr>
      <dgm:t>
        <a:bodyPr/>
        <a:lstStyle/>
        <a:p>
          <a:endParaRPr lang="en-US" sz="3600" baseline="-25000" dirty="0"/>
        </a:p>
      </dgm:t>
    </dgm:pt>
    <dgm:pt modelId="{557DEE20-EC92-4151-AC8C-479004E4DF3A}" type="parTrans" cxnId="{A63B38E3-59CC-4509-B2C5-FD2CAC51002B}">
      <dgm:prSet/>
      <dgm:spPr/>
      <dgm:t>
        <a:bodyPr/>
        <a:lstStyle/>
        <a:p>
          <a:endParaRPr lang="en-US"/>
        </a:p>
      </dgm:t>
    </dgm:pt>
    <dgm:pt modelId="{BFA35F41-E20C-41C7-B93E-7E7482E25699}" type="sibTrans" cxnId="{A63B38E3-59CC-4509-B2C5-FD2CAC51002B}">
      <dgm:prSet/>
      <dgm:spPr/>
      <dgm:t>
        <a:bodyPr/>
        <a:lstStyle/>
        <a:p>
          <a:endParaRPr lang="en-US"/>
        </a:p>
      </dgm:t>
    </dgm:pt>
    <dgm:pt modelId="{86CAB83C-DDA9-432E-829F-DE419D5044BE}">
      <dgm:prSet phldrT="[Text]" custT="1"/>
      <dgm:spPr>
        <a:solidFill>
          <a:srgbClr val="0070C0">
            <a:alpha val="50000"/>
          </a:srgbClr>
        </a:solidFill>
      </dgm:spPr>
      <dgm:t>
        <a:bodyPr/>
        <a:lstStyle/>
        <a:p>
          <a:endParaRPr lang="en-US" sz="3600" dirty="0"/>
        </a:p>
      </dgm:t>
    </dgm:pt>
    <dgm:pt modelId="{8A9C5964-A28F-4B83-A6D5-68160F77ED44}" type="parTrans" cxnId="{420A86FA-F85D-41FB-B917-554C24B3240B}">
      <dgm:prSet/>
      <dgm:spPr/>
      <dgm:t>
        <a:bodyPr/>
        <a:lstStyle/>
        <a:p>
          <a:endParaRPr lang="en-US"/>
        </a:p>
      </dgm:t>
    </dgm:pt>
    <dgm:pt modelId="{90594A48-6B4F-4B7E-83D5-6A043CA68BE2}" type="sibTrans" cxnId="{420A86FA-F85D-41FB-B917-554C24B3240B}">
      <dgm:prSet/>
      <dgm:spPr/>
      <dgm:t>
        <a:bodyPr/>
        <a:lstStyle/>
        <a:p>
          <a:endParaRPr lang="en-US"/>
        </a:p>
      </dgm:t>
    </dgm:pt>
    <dgm:pt modelId="{5B4D82E1-10A7-4464-8A80-1F6E7873C256}">
      <dgm:prSet phldrT="[Text]" custT="1"/>
      <dgm:spPr>
        <a:solidFill>
          <a:srgbClr val="FF0000">
            <a:alpha val="50000"/>
          </a:srgbClr>
        </a:solidFill>
      </dgm:spPr>
      <dgm:t>
        <a:bodyPr/>
        <a:lstStyle/>
        <a:p>
          <a:pPr>
            <a:lnSpc>
              <a:spcPct val="100000"/>
            </a:lnSpc>
            <a:spcAft>
              <a:spcPts val="0"/>
            </a:spcAft>
          </a:pPr>
          <a:endParaRPr lang="en-US" sz="3600" dirty="0"/>
        </a:p>
      </dgm:t>
    </dgm:pt>
    <dgm:pt modelId="{370A7173-136D-405A-A589-29E89AB2B3B9}" type="parTrans" cxnId="{FA06D9FA-F21B-4DCE-8DD6-83D1FEAA22EF}">
      <dgm:prSet/>
      <dgm:spPr/>
      <dgm:t>
        <a:bodyPr/>
        <a:lstStyle/>
        <a:p>
          <a:endParaRPr lang="en-US"/>
        </a:p>
      </dgm:t>
    </dgm:pt>
    <dgm:pt modelId="{69F0B057-AD56-4309-B9DE-F4E581B262BC}" type="sibTrans" cxnId="{FA06D9FA-F21B-4DCE-8DD6-83D1FEAA22EF}">
      <dgm:prSet/>
      <dgm:spPr/>
      <dgm:t>
        <a:bodyPr/>
        <a:lstStyle/>
        <a:p>
          <a:endParaRPr lang="en-US"/>
        </a:p>
      </dgm:t>
    </dgm:pt>
    <dgm:pt modelId="{C5AF3184-3A18-41C7-8CD7-AE62675B0DA0}" type="pres">
      <dgm:prSet presAssocID="{67B3E9BF-7AD5-4CFE-B8F1-E57157CD73BE}" presName="compositeShape" presStyleCnt="0">
        <dgm:presLayoutVars>
          <dgm:chMax val="7"/>
          <dgm:dir/>
          <dgm:resizeHandles val="exact"/>
        </dgm:presLayoutVars>
      </dgm:prSet>
      <dgm:spPr/>
    </dgm:pt>
    <dgm:pt modelId="{98E546CA-2956-43F7-A2BD-D76F7A63A640}" type="pres">
      <dgm:prSet presAssocID="{92D51BDC-1E81-4761-8F34-99F5ED17EC66}" presName="circ1" presStyleLbl="vennNode1" presStyleIdx="0" presStyleCnt="3" custScaleX="113392" custScaleY="113576" custLinFactNeighborY="6397"/>
      <dgm:spPr/>
      <dgm:t>
        <a:bodyPr/>
        <a:lstStyle/>
        <a:p>
          <a:endParaRPr lang="en-US"/>
        </a:p>
      </dgm:t>
    </dgm:pt>
    <dgm:pt modelId="{CC1EF9C1-2407-4C80-BC4B-0D70A3F0F6E8}" type="pres">
      <dgm:prSet presAssocID="{92D51BDC-1E81-4761-8F34-99F5ED17EC66}" presName="circ1Tx" presStyleLbl="revTx" presStyleIdx="0" presStyleCnt="0">
        <dgm:presLayoutVars>
          <dgm:chMax val="0"/>
          <dgm:chPref val="0"/>
          <dgm:bulletEnabled val="1"/>
        </dgm:presLayoutVars>
      </dgm:prSet>
      <dgm:spPr/>
      <dgm:t>
        <a:bodyPr/>
        <a:lstStyle/>
        <a:p>
          <a:endParaRPr lang="en-US"/>
        </a:p>
      </dgm:t>
    </dgm:pt>
    <dgm:pt modelId="{EBBF5184-E052-4C01-BD3B-9A98BFBC300A}" type="pres">
      <dgm:prSet presAssocID="{86CAB83C-DDA9-432E-829F-DE419D5044BE}" presName="circ2" presStyleLbl="vennNode1" presStyleIdx="1" presStyleCnt="3" custScaleX="116836" custScaleY="117857" custLinFactNeighborX="4286" custLinFactNeighborY="-7199"/>
      <dgm:spPr/>
      <dgm:t>
        <a:bodyPr/>
        <a:lstStyle/>
        <a:p>
          <a:endParaRPr lang="en-US"/>
        </a:p>
      </dgm:t>
    </dgm:pt>
    <dgm:pt modelId="{60FA1C0F-7B58-4139-ADF8-7AA10CC92C65}" type="pres">
      <dgm:prSet presAssocID="{86CAB83C-DDA9-432E-829F-DE419D5044BE}" presName="circ2Tx" presStyleLbl="revTx" presStyleIdx="0" presStyleCnt="0">
        <dgm:presLayoutVars>
          <dgm:chMax val="0"/>
          <dgm:chPref val="0"/>
          <dgm:bulletEnabled val="1"/>
        </dgm:presLayoutVars>
      </dgm:prSet>
      <dgm:spPr/>
      <dgm:t>
        <a:bodyPr/>
        <a:lstStyle/>
        <a:p>
          <a:endParaRPr lang="en-US"/>
        </a:p>
      </dgm:t>
    </dgm:pt>
    <dgm:pt modelId="{12023665-1FCA-4E1B-8F49-5B76EB1A9BCD}" type="pres">
      <dgm:prSet presAssocID="{5B4D82E1-10A7-4464-8A80-1F6E7873C256}" presName="circ3" presStyleLbl="vennNode1" presStyleIdx="2" presStyleCnt="3" custScaleX="119642" custScaleY="115560" custLinFactNeighborX="-3011" custLinFactNeighborY="-6050"/>
      <dgm:spPr/>
      <dgm:t>
        <a:bodyPr/>
        <a:lstStyle/>
        <a:p>
          <a:endParaRPr lang="en-US"/>
        </a:p>
      </dgm:t>
    </dgm:pt>
    <dgm:pt modelId="{D3B8C3CA-65DE-4CA3-AB62-9034213CD206}" type="pres">
      <dgm:prSet presAssocID="{5B4D82E1-10A7-4464-8A80-1F6E7873C256}" presName="circ3Tx" presStyleLbl="revTx" presStyleIdx="0" presStyleCnt="0">
        <dgm:presLayoutVars>
          <dgm:chMax val="0"/>
          <dgm:chPref val="0"/>
          <dgm:bulletEnabled val="1"/>
        </dgm:presLayoutVars>
      </dgm:prSet>
      <dgm:spPr/>
      <dgm:t>
        <a:bodyPr/>
        <a:lstStyle/>
        <a:p>
          <a:endParaRPr lang="en-US"/>
        </a:p>
      </dgm:t>
    </dgm:pt>
  </dgm:ptLst>
  <dgm:cxnLst>
    <dgm:cxn modelId="{60F854DB-2855-425D-B67E-C25868B08925}" type="presOf" srcId="{5B4D82E1-10A7-4464-8A80-1F6E7873C256}" destId="{D3B8C3CA-65DE-4CA3-AB62-9034213CD206}" srcOrd="1" destOrd="0" presId="urn:microsoft.com/office/officeart/2005/8/layout/venn1"/>
    <dgm:cxn modelId="{C07313C8-81DC-4846-9C0F-C6D0C487A83E}" type="presOf" srcId="{86CAB83C-DDA9-432E-829F-DE419D5044BE}" destId="{60FA1C0F-7B58-4139-ADF8-7AA10CC92C65}" srcOrd="1" destOrd="0" presId="urn:microsoft.com/office/officeart/2005/8/layout/venn1"/>
    <dgm:cxn modelId="{96E3A4A1-DECD-41B2-8442-B5039CBD9FFD}" type="presOf" srcId="{5B4D82E1-10A7-4464-8A80-1F6E7873C256}" destId="{12023665-1FCA-4E1B-8F49-5B76EB1A9BCD}" srcOrd="0" destOrd="0" presId="urn:microsoft.com/office/officeart/2005/8/layout/venn1"/>
    <dgm:cxn modelId="{A63B38E3-59CC-4509-B2C5-FD2CAC51002B}" srcId="{67B3E9BF-7AD5-4CFE-B8F1-E57157CD73BE}" destId="{92D51BDC-1E81-4761-8F34-99F5ED17EC66}" srcOrd="0" destOrd="0" parTransId="{557DEE20-EC92-4151-AC8C-479004E4DF3A}" sibTransId="{BFA35F41-E20C-41C7-B93E-7E7482E25699}"/>
    <dgm:cxn modelId="{8E20BC80-E3BB-4758-A937-D048DDC48054}" type="presOf" srcId="{92D51BDC-1E81-4761-8F34-99F5ED17EC66}" destId="{98E546CA-2956-43F7-A2BD-D76F7A63A640}" srcOrd="0" destOrd="0" presId="urn:microsoft.com/office/officeart/2005/8/layout/venn1"/>
    <dgm:cxn modelId="{0AED2BC6-F237-4C28-918C-E1100382C7E3}" type="presOf" srcId="{92D51BDC-1E81-4761-8F34-99F5ED17EC66}" destId="{CC1EF9C1-2407-4C80-BC4B-0D70A3F0F6E8}" srcOrd="1" destOrd="0" presId="urn:microsoft.com/office/officeart/2005/8/layout/venn1"/>
    <dgm:cxn modelId="{420A86FA-F85D-41FB-B917-554C24B3240B}" srcId="{67B3E9BF-7AD5-4CFE-B8F1-E57157CD73BE}" destId="{86CAB83C-DDA9-432E-829F-DE419D5044BE}" srcOrd="1" destOrd="0" parTransId="{8A9C5964-A28F-4B83-A6D5-68160F77ED44}" sibTransId="{90594A48-6B4F-4B7E-83D5-6A043CA68BE2}"/>
    <dgm:cxn modelId="{69C19BDE-6122-4DA3-A37A-F3D16544673A}" type="presOf" srcId="{67B3E9BF-7AD5-4CFE-B8F1-E57157CD73BE}" destId="{C5AF3184-3A18-41C7-8CD7-AE62675B0DA0}" srcOrd="0" destOrd="0" presId="urn:microsoft.com/office/officeart/2005/8/layout/venn1"/>
    <dgm:cxn modelId="{FA06D9FA-F21B-4DCE-8DD6-83D1FEAA22EF}" srcId="{67B3E9BF-7AD5-4CFE-B8F1-E57157CD73BE}" destId="{5B4D82E1-10A7-4464-8A80-1F6E7873C256}" srcOrd="2" destOrd="0" parTransId="{370A7173-136D-405A-A589-29E89AB2B3B9}" sibTransId="{69F0B057-AD56-4309-B9DE-F4E581B262BC}"/>
    <dgm:cxn modelId="{200DA330-08A6-4775-91F9-5709527F8951}" type="presOf" srcId="{86CAB83C-DDA9-432E-829F-DE419D5044BE}" destId="{EBBF5184-E052-4C01-BD3B-9A98BFBC300A}" srcOrd="0" destOrd="0" presId="urn:microsoft.com/office/officeart/2005/8/layout/venn1"/>
    <dgm:cxn modelId="{1E92D52D-1D8A-440B-BEFB-F1C97D60D833}" type="presParOf" srcId="{C5AF3184-3A18-41C7-8CD7-AE62675B0DA0}" destId="{98E546CA-2956-43F7-A2BD-D76F7A63A640}" srcOrd="0" destOrd="0" presId="urn:microsoft.com/office/officeart/2005/8/layout/venn1"/>
    <dgm:cxn modelId="{A2283347-C74E-49BF-AC35-9A27AB736D08}" type="presParOf" srcId="{C5AF3184-3A18-41C7-8CD7-AE62675B0DA0}" destId="{CC1EF9C1-2407-4C80-BC4B-0D70A3F0F6E8}" srcOrd="1" destOrd="0" presId="urn:microsoft.com/office/officeart/2005/8/layout/venn1"/>
    <dgm:cxn modelId="{B95E3C72-55F9-42A2-A3DC-EAEE6D83D489}" type="presParOf" srcId="{C5AF3184-3A18-41C7-8CD7-AE62675B0DA0}" destId="{EBBF5184-E052-4C01-BD3B-9A98BFBC300A}" srcOrd="2" destOrd="0" presId="urn:microsoft.com/office/officeart/2005/8/layout/venn1"/>
    <dgm:cxn modelId="{6B1092F6-2515-4050-A6B9-EFC5E75734B4}" type="presParOf" srcId="{C5AF3184-3A18-41C7-8CD7-AE62675B0DA0}" destId="{60FA1C0F-7B58-4139-ADF8-7AA10CC92C65}" srcOrd="3" destOrd="0" presId="urn:microsoft.com/office/officeart/2005/8/layout/venn1"/>
    <dgm:cxn modelId="{AA960DDF-4D31-4243-B84D-3BD18E4EDA67}" type="presParOf" srcId="{C5AF3184-3A18-41C7-8CD7-AE62675B0DA0}" destId="{12023665-1FCA-4E1B-8F49-5B76EB1A9BCD}" srcOrd="4" destOrd="0" presId="urn:microsoft.com/office/officeart/2005/8/layout/venn1"/>
    <dgm:cxn modelId="{326ED0ED-E95B-4EF1-9E56-18E8D24FDECA}" type="presParOf" srcId="{C5AF3184-3A18-41C7-8CD7-AE62675B0DA0}" destId="{D3B8C3CA-65DE-4CA3-AB62-9034213CD206}"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B3E9BF-7AD5-4CFE-B8F1-E57157CD73BE}" type="doc">
      <dgm:prSet loTypeId="urn:microsoft.com/office/officeart/2005/8/layout/venn1" loCatId="relationship" qsTypeId="urn:microsoft.com/office/officeart/2005/8/quickstyle/simple1" qsCatId="simple" csTypeId="urn:microsoft.com/office/officeart/2005/8/colors/accent1_2" csCatId="accent1" phldr="1"/>
      <dgm:spPr/>
    </dgm:pt>
    <dgm:pt modelId="{92D51BDC-1E81-4761-8F34-99F5ED17EC66}">
      <dgm:prSet phldrT="[Text]" custT="1"/>
      <dgm:spPr>
        <a:solidFill>
          <a:schemeClr val="accent5">
            <a:lumMod val="75000"/>
            <a:alpha val="60000"/>
          </a:schemeClr>
        </a:solidFill>
      </dgm:spPr>
      <dgm:t>
        <a:bodyPr/>
        <a:lstStyle/>
        <a:p>
          <a:endParaRPr lang="en-US" sz="3600" baseline="-25000" dirty="0"/>
        </a:p>
      </dgm:t>
    </dgm:pt>
    <dgm:pt modelId="{557DEE20-EC92-4151-AC8C-479004E4DF3A}" type="parTrans" cxnId="{A63B38E3-59CC-4509-B2C5-FD2CAC51002B}">
      <dgm:prSet/>
      <dgm:spPr/>
      <dgm:t>
        <a:bodyPr/>
        <a:lstStyle/>
        <a:p>
          <a:endParaRPr lang="en-US"/>
        </a:p>
      </dgm:t>
    </dgm:pt>
    <dgm:pt modelId="{BFA35F41-E20C-41C7-B93E-7E7482E25699}" type="sibTrans" cxnId="{A63B38E3-59CC-4509-B2C5-FD2CAC51002B}">
      <dgm:prSet/>
      <dgm:spPr/>
      <dgm:t>
        <a:bodyPr/>
        <a:lstStyle/>
        <a:p>
          <a:endParaRPr lang="en-US"/>
        </a:p>
      </dgm:t>
    </dgm:pt>
    <dgm:pt modelId="{86CAB83C-DDA9-432E-829F-DE419D5044BE}">
      <dgm:prSet phldrT="[Text]" custT="1"/>
      <dgm:spPr>
        <a:solidFill>
          <a:srgbClr val="0070C0">
            <a:alpha val="50000"/>
          </a:srgbClr>
        </a:solidFill>
      </dgm:spPr>
      <dgm:t>
        <a:bodyPr/>
        <a:lstStyle/>
        <a:p>
          <a:endParaRPr lang="en-US" sz="3600" dirty="0"/>
        </a:p>
      </dgm:t>
    </dgm:pt>
    <dgm:pt modelId="{8A9C5964-A28F-4B83-A6D5-68160F77ED44}" type="parTrans" cxnId="{420A86FA-F85D-41FB-B917-554C24B3240B}">
      <dgm:prSet/>
      <dgm:spPr/>
      <dgm:t>
        <a:bodyPr/>
        <a:lstStyle/>
        <a:p>
          <a:endParaRPr lang="en-US"/>
        </a:p>
      </dgm:t>
    </dgm:pt>
    <dgm:pt modelId="{90594A48-6B4F-4B7E-83D5-6A043CA68BE2}" type="sibTrans" cxnId="{420A86FA-F85D-41FB-B917-554C24B3240B}">
      <dgm:prSet/>
      <dgm:spPr/>
      <dgm:t>
        <a:bodyPr/>
        <a:lstStyle/>
        <a:p>
          <a:endParaRPr lang="en-US"/>
        </a:p>
      </dgm:t>
    </dgm:pt>
    <dgm:pt modelId="{5B4D82E1-10A7-4464-8A80-1F6E7873C256}">
      <dgm:prSet phldrT="[Text]" custT="1"/>
      <dgm:spPr>
        <a:solidFill>
          <a:srgbClr val="FF0000">
            <a:alpha val="50000"/>
          </a:srgbClr>
        </a:solidFill>
      </dgm:spPr>
      <dgm:t>
        <a:bodyPr/>
        <a:lstStyle/>
        <a:p>
          <a:pPr>
            <a:lnSpc>
              <a:spcPct val="100000"/>
            </a:lnSpc>
            <a:spcAft>
              <a:spcPts val="0"/>
            </a:spcAft>
          </a:pPr>
          <a:endParaRPr lang="en-US" sz="3600" dirty="0"/>
        </a:p>
      </dgm:t>
    </dgm:pt>
    <dgm:pt modelId="{370A7173-136D-405A-A589-29E89AB2B3B9}" type="parTrans" cxnId="{FA06D9FA-F21B-4DCE-8DD6-83D1FEAA22EF}">
      <dgm:prSet/>
      <dgm:spPr/>
      <dgm:t>
        <a:bodyPr/>
        <a:lstStyle/>
        <a:p>
          <a:endParaRPr lang="en-US"/>
        </a:p>
      </dgm:t>
    </dgm:pt>
    <dgm:pt modelId="{69F0B057-AD56-4309-B9DE-F4E581B262BC}" type="sibTrans" cxnId="{FA06D9FA-F21B-4DCE-8DD6-83D1FEAA22EF}">
      <dgm:prSet/>
      <dgm:spPr/>
      <dgm:t>
        <a:bodyPr/>
        <a:lstStyle/>
        <a:p>
          <a:endParaRPr lang="en-US"/>
        </a:p>
      </dgm:t>
    </dgm:pt>
    <dgm:pt modelId="{C5AF3184-3A18-41C7-8CD7-AE62675B0DA0}" type="pres">
      <dgm:prSet presAssocID="{67B3E9BF-7AD5-4CFE-B8F1-E57157CD73BE}" presName="compositeShape" presStyleCnt="0">
        <dgm:presLayoutVars>
          <dgm:chMax val="7"/>
          <dgm:dir/>
          <dgm:resizeHandles val="exact"/>
        </dgm:presLayoutVars>
      </dgm:prSet>
      <dgm:spPr/>
    </dgm:pt>
    <dgm:pt modelId="{98E546CA-2956-43F7-A2BD-D76F7A63A640}" type="pres">
      <dgm:prSet presAssocID="{92D51BDC-1E81-4761-8F34-99F5ED17EC66}" presName="circ1" presStyleLbl="vennNode1" presStyleIdx="0" presStyleCnt="3" custScaleX="113392" custScaleY="113576" custLinFactNeighborY="6397"/>
      <dgm:spPr/>
      <dgm:t>
        <a:bodyPr/>
        <a:lstStyle/>
        <a:p>
          <a:endParaRPr lang="en-US"/>
        </a:p>
      </dgm:t>
    </dgm:pt>
    <dgm:pt modelId="{CC1EF9C1-2407-4C80-BC4B-0D70A3F0F6E8}" type="pres">
      <dgm:prSet presAssocID="{92D51BDC-1E81-4761-8F34-99F5ED17EC66}" presName="circ1Tx" presStyleLbl="revTx" presStyleIdx="0" presStyleCnt="0">
        <dgm:presLayoutVars>
          <dgm:chMax val="0"/>
          <dgm:chPref val="0"/>
          <dgm:bulletEnabled val="1"/>
        </dgm:presLayoutVars>
      </dgm:prSet>
      <dgm:spPr/>
      <dgm:t>
        <a:bodyPr/>
        <a:lstStyle/>
        <a:p>
          <a:endParaRPr lang="en-US"/>
        </a:p>
      </dgm:t>
    </dgm:pt>
    <dgm:pt modelId="{EBBF5184-E052-4C01-BD3B-9A98BFBC300A}" type="pres">
      <dgm:prSet presAssocID="{86CAB83C-DDA9-432E-829F-DE419D5044BE}" presName="circ2" presStyleLbl="vennNode1" presStyleIdx="1" presStyleCnt="3" custScaleX="116836" custScaleY="117857" custLinFactNeighborX="4286" custLinFactNeighborY="-7199"/>
      <dgm:spPr/>
      <dgm:t>
        <a:bodyPr/>
        <a:lstStyle/>
        <a:p>
          <a:endParaRPr lang="en-US"/>
        </a:p>
      </dgm:t>
    </dgm:pt>
    <dgm:pt modelId="{60FA1C0F-7B58-4139-ADF8-7AA10CC92C65}" type="pres">
      <dgm:prSet presAssocID="{86CAB83C-DDA9-432E-829F-DE419D5044BE}" presName="circ2Tx" presStyleLbl="revTx" presStyleIdx="0" presStyleCnt="0">
        <dgm:presLayoutVars>
          <dgm:chMax val="0"/>
          <dgm:chPref val="0"/>
          <dgm:bulletEnabled val="1"/>
        </dgm:presLayoutVars>
      </dgm:prSet>
      <dgm:spPr/>
      <dgm:t>
        <a:bodyPr/>
        <a:lstStyle/>
        <a:p>
          <a:endParaRPr lang="en-US"/>
        </a:p>
      </dgm:t>
    </dgm:pt>
    <dgm:pt modelId="{12023665-1FCA-4E1B-8F49-5B76EB1A9BCD}" type="pres">
      <dgm:prSet presAssocID="{5B4D82E1-10A7-4464-8A80-1F6E7873C256}" presName="circ3" presStyleLbl="vennNode1" presStyleIdx="2" presStyleCnt="3" custScaleX="119642" custScaleY="115560" custLinFactNeighborX="-3011" custLinFactNeighborY="-6050"/>
      <dgm:spPr/>
      <dgm:t>
        <a:bodyPr/>
        <a:lstStyle/>
        <a:p>
          <a:endParaRPr lang="en-US"/>
        </a:p>
      </dgm:t>
    </dgm:pt>
    <dgm:pt modelId="{D3B8C3CA-65DE-4CA3-AB62-9034213CD206}" type="pres">
      <dgm:prSet presAssocID="{5B4D82E1-10A7-4464-8A80-1F6E7873C256}" presName="circ3Tx" presStyleLbl="revTx" presStyleIdx="0" presStyleCnt="0">
        <dgm:presLayoutVars>
          <dgm:chMax val="0"/>
          <dgm:chPref val="0"/>
          <dgm:bulletEnabled val="1"/>
        </dgm:presLayoutVars>
      </dgm:prSet>
      <dgm:spPr/>
      <dgm:t>
        <a:bodyPr/>
        <a:lstStyle/>
        <a:p>
          <a:endParaRPr lang="en-US"/>
        </a:p>
      </dgm:t>
    </dgm:pt>
  </dgm:ptLst>
  <dgm:cxnLst>
    <dgm:cxn modelId="{00D1A252-A95A-44D5-B349-C7A012694A40}" type="presOf" srcId="{5B4D82E1-10A7-4464-8A80-1F6E7873C256}" destId="{12023665-1FCA-4E1B-8F49-5B76EB1A9BCD}" srcOrd="0" destOrd="0" presId="urn:microsoft.com/office/officeart/2005/8/layout/venn1"/>
    <dgm:cxn modelId="{21FBC6D5-44E1-455B-909F-84FAFB25ED3F}" type="presOf" srcId="{86CAB83C-DDA9-432E-829F-DE419D5044BE}" destId="{60FA1C0F-7B58-4139-ADF8-7AA10CC92C65}" srcOrd="1" destOrd="0" presId="urn:microsoft.com/office/officeart/2005/8/layout/venn1"/>
    <dgm:cxn modelId="{1DF1131C-44A8-4934-BDD6-02772D4D020E}" type="presOf" srcId="{67B3E9BF-7AD5-4CFE-B8F1-E57157CD73BE}" destId="{C5AF3184-3A18-41C7-8CD7-AE62675B0DA0}" srcOrd="0" destOrd="0" presId="urn:microsoft.com/office/officeart/2005/8/layout/venn1"/>
    <dgm:cxn modelId="{C7DC5B25-268E-4F2C-83A0-2B06027E4E40}" type="presOf" srcId="{92D51BDC-1E81-4761-8F34-99F5ED17EC66}" destId="{CC1EF9C1-2407-4C80-BC4B-0D70A3F0F6E8}" srcOrd="1" destOrd="0" presId="urn:microsoft.com/office/officeart/2005/8/layout/venn1"/>
    <dgm:cxn modelId="{A63B38E3-59CC-4509-B2C5-FD2CAC51002B}" srcId="{67B3E9BF-7AD5-4CFE-B8F1-E57157CD73BE}" destId="{92D51BDC-1E81-4761-8F34-99F5ED17EC66}" srcOrd="0" destOrd="0" parTransId="{557DEE20-EC92-4151-AC8C-479004E4DF3A}" sibTransId="{BFA35F41-E20C-41C7-B93E-7E7482E25699}"/>
    <dgm:cxn modelId="{1EA33A60-D46D-4782-8EA7-9025C02E78AD}" type="presOf" srcId="{92D51BDC-1E81-4761-8F34-99F5ED17EC66}" destId="{98E546CA-2956-43F7-A2BD-D76F7A63A640}" srcOrd="0" destOrd="0" presId="urn:microsoft.com/office/officeart/2005/8/layout/venn1"/>
    <dgm:cxn modelId="{BE6BDE2D-DF79-417D-8957-68D8DA342EB9}" type="presOf" srcId="{86CAB83C-DDA9-432E-829F-DE419D5044BE}" destId="{EBBF5184-E052-4C01-BD3B-9A98BFBC300A}" srcOrd="0" destOrd="0" presId="urn:microsoft.com/office/officeart/2005/8/layout/venn1"/>
    <dgm:cxn modelId="{420A86FA-F85D-41FB-B917-554C24B3240B}" srcId="{67B3E9BF-7AD5-4CFE-B8F1-E57157CD73BE}" destId="{86CAB83C-DDA9-432E-829F-DE419D5044BE}" srcOrd="1" destOrd="0" parTransId="{8A9C5964-A28F-4B83-A6D5-68160F77ED44}" sibTransId="{90594A48-6B4F-4B7E-83D5-6A043CA68BE2}"/>
    <dgm:cxn modelId="{FA06D9FA-F21B-4DCE-8DD6-83D1FEAA22EF}" srcId="{67B3E9BF-7AD5-4CFE-B8F1-E57157CD73BE}" destId="{5B4D82E1-10A7-4464-8A80-1F6E7873C256}" srcOrd="2" destOrd="0" parTransId="{370A7173-136D-405A-A589-29E89AB2B3B9}" sibTransId="{69F0B057-AD56-4309-B9DE-F4E581B262BC}"/>
    <dgm:cxn modelId="{755CD71C-BF1F-42B2-8139-3EA516F536A6}" type="presOf" srcId="{5B4D82E1-10A7-4464-8A80-1F6E7873C256}" destId="{D3B8C3CA-65DE-4CA3-AB62-9034213CD206}" srcOrd="1" destOrd="0" presId="urn:microsoft.com/office/officeart/2005/8/layout/venn1"/>
    <dgm:cxn modelId="{28F65CF6-57BC-4AAA-BB02-6F4B78224315}" type="presParOf" srcId="{C5AF3184-3A18-41C7-8CD7-AE62675B0DA0}" destId="{98E546CA-2956-43F7-A2BD-D76F7A63A640}" srcOrd="0" destOrd="0" presId="urn:microsoft.com/office/officeart/2005/8/layout/venn1"/>
    <dgm:cxn modelId="{9DCC4A01-3AB6-4603-82CF-F673FA4B217B}" type="presParOf" srcId="{C5AF3184-3A18-41C7-8CD7-AE62675B0DA0}" destId="{CC1EF9C1-2407-4C80-BC4B-0D70A3F0F6E8}" srcOrd="1" destOrd="0" presId="urn:microsoft.com/office/officeart/2005/8/layout/venn1"/>
    <dgm:cxn modelId="{B7679C12-51C7-4C41-BA3C-95564FEF46B7}" type="presParOf" srcId="{C5AF3184-3A18-41C7-8CD7-AE62675B0DA0}" destId="{EBBF5184-E052-4C01-BD3B-9A98BFBC300A}" srcOrd="2" destOrd="0" presId="urn:microsoft.com/office/officeart/2005/8/layout/venn1"/>
    <dgm:cxn modelId="{54C43B49-87EB-45FD-BDFF-7344567FFCA6}" type="presParOf" srcId="{C5AF3184-3A18-41C7-8CD7-AE62675B0DA0}" destId="{60FA1C0F-7B58-4139-ADF8-7AA10CC92C65}" srcOrd="3" destOrd="0" presId="urn:microsoft.com/office/officeart/2005/8/layout/venn1"/>
    <dgm:cxn modelId="{6FC261DA-C446-4071-B880-77133ABC294F}" type="presParOf" srcId="{C5AF3184-3A18-41C7-8CD7-AE62675B0DA0}" destId="{12023665-1FCA-4E1B-8F49-5B76EB1A9BCD}" srcOrd="4" destOrd="0" presId="urn:microsoft.com/office/officeart/2005/8/layout/venn1"/>
    <dgm:cxn modelId="{0A04AC45-828A-433F-A00D-DFF32C74D9FB}" type="presParOf" srcId="{C5AF3184-3A18-41C7-8CD7-AE62675B0DA0}" destId="{D3B8C3CA-65DE-4CA3-AB62-9034213CD206}"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E546CA-2956-43F7-A2BD-D76F7A63A640}">
      <dsp:nvSpPr>
        <dsp:cNvPr id="0" name=""/>
        <dsp:cNvSpPr/>
      </dsp:nvSpPr>
      <dsp:spPr>
        <a:xfrm>
          <a:off x="2403718" y="22291"/>
          <a:ext cx="4063311" cy="4069904"/>
        </a:xfrm>
        <a:prstGeom prst="ellipse">
          <a:avLst/>
        </a:prstGeom>
        <a:solidFill>
          <a:schemeClr val="accent5">
            <a:lumMod val="75000"/>
            <a:alpha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baseline="-25000" dirty="0"/>
        </a:p>
      </dsp:txBody>
      <dsp:txXfrm>
        <a:off x="2945492" y="734525"/>
        <a:ext cx="2979761" cy="1831457"/>
      </dsp:txXfrm>
    </dsp:sp>
    <dsp:sp modelId="{EBBF5184-E052-4C01-BD3B-9A98BFBC300A}">
      <dsp:nvSpPr>
        <dsp:cNvPr id="0" name=""/>
        <dsp:cNvSpPr/>
      </dsp:nvSpPr>
      <dsp:spPr>
        <a:xfrm>
          <a:off x="3788614" y="1698024"/>
          <a:ext cx="4186724" cy="4223310"/>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dirty="0"/>
        </a:p>
      </dsp:txBody>
      <dsp:txXfrm>
        <a:off x="5069054" y="2789046"/>
        <a:ext cx="2512034" cy="2322820"/>
      </dsp:txXfrm>
    </dsp:sp>
    <dsp:sp modelId="{12023665-1FCA-4E1B-8F49-5B76EB1A9BCD}">
      <dsp:nvSpPr>
        <dsp:cNvPr id="0" name=""/>
        <dsp:cNvSpPr/>
      </dsp:nvSpPr>
      <dsp:spPr>
        <a:xfrm>
          <a:off x="890822" y="1780353"/>
          <a:ext cx="4287274" cy="4140999"/>
        </a:xfrm>
        <a:prstGeom prst="ellipse">
          <a:avLst/>
        </a:prstGeom>
        <a:solidFill>
          <a:srgbClr val="FF00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100000"/>
            </a:lnSpc>
            <a:spcBef>
              <a:spcPct val="0"/>
            </a:spcBef>
            <a:spcAft>
              <a:spcPts val="0"/>
            </a:spcAft>
          </a:pPr>
          <a:endParaRPr lang="en-US" sz="3600" kern="1200" dirty="0"/>
        </a:p>
      </dsp:txBody>
      <dsp:txXfrm>
        <a:off x="1294540" y="2850111"/>
        <a:ext cx="2572364" cy="22775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E546CA-2956-43F7-A2BD-D76F7A63A640}">
      <dsp:nvSpPr>
        <dsp:cNvPr id="0" name=""/>
        <dsp:cNvSpPr/>
      </dsp:nvSpPr>
      <dsp:spPr>
        <a:xfrm>
          <a:off x="2403718" y="22291"/>
          <a:ext cx="4063311" cy="4069904"/>
        </a:xfrm>
        <a:prstGeom prst="ellipse">
          <a:avLst/>
        </a:prstGeom>
        <a:solidFill>
          <a:schemeClr val="accent5">
            <a:lumMod val="75000"/>
            <a:alpha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baseline="-25000" dirty="0"/>
        </a:p>
      </dsp:txBody>
      <dsp:txXfrm>
        <a:off x="2945492" y="734525"/>
        <a:ext cx="2979761" cy="1831457"/>
      </dsp:txXfrm>
    </dsp:sp>
    <dsp:sp modelId="{EBBF5184-E052-4C01-BD3B-9A98BFBC300A}">
      <dsp:nvSpPr>
        <dsp:cNvPr id="0" name=""/>
        <dsp:cNvSpPr/>
      </dsp:nvSpPr>
      <dsp:spPr>
        <a:xfrm>
          <a:off x="3788614" y="1698024"/>
          <a:ext cx="4186724" cy="4223310"/>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dirty="0"/>
        </a:p>
      </dsp:txBody>
      <dsp:txXfrm>
        <a:off x="5069054" y="2789046"/>
        <a:ext cx="2512034" cy="2322820"/>
      </dsp:txXfrm>
    </dsp:sp>
    <dsp:sp modelId="{12023665-1FCA-4E1B-8F49-5B76EB1A9BCD}">
      <dsp:nvSpPr>
        <dsp:cNvPr id="0" name=""/>
        <dsp:cNvSpPr/>
      </dsp:nvSpPr>
      <dsp:spPr>
        <a:xfrm>
          <a:off x="890822" y="1780353"/>
          <a:ext cx="4287274" cy="4140999"/>
        </a:xfrm>
        <a:prstGeom prst="ellipse">
          <a:avLst/>
        </a:prstGeom>
        <a:solidFill>
          <a:srgbClr val="FF00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100000"/>
            </a:lnSpc>
            <a:spcBef>
              <a:spcPct val="0"/>
            </a:spcBef>
            <a:spcAft>
              <a:spcPts val="0"/>
            </a:spcAft>
          </a:pPr>
          <a:endParaRPr lang="en-US" sz="3600" kern="1200" dirty="0"/>
        </a:p>
      </dsp:txBody>
      <dsp:txXfrm>
        <a:off x="1294540" y="2850111"/>
        <a:ext cx="2572364" cy="227754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0018F8-68C6-49DF-A176-52C293F36750}" type="datetimeFigureOut">
              <a:rPr lang="en-GB" smtClean="0"/>
              <a:t>21/09/2016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C45AF-1D7D-434F-86AF-2D85D8DC3A2A}" type="slidenum">
              <a:rPr lang="en-GB" smtClean="0"/>
              <a:t>‹#›</a:t>
            </a:fld>
            <a:endParaRPr lang="en-GB"/>
          </a:p>
        </p:txBody>
      </p:sp>
    </p:spTree>
    <p:extLst>
      <p:ext uri="{BB962C8B-B14F-4D97-AF65-F5344CB8AC3E}">
        <p14:creationId xmlns:p14="http://schemas.microsoft.com/office/powerpoint/2010/main" val="3521087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pigeneticsandchromatin.biomedcentral.com/articles/10.1186/1756-8935-8-6#CR51" TargetMode="External"/><Relationship Id="rId7" Type="http://schemas.openxmlformats.org/officeDocument/2006/relationships/hyperlink" Target="http://epigeneticsandchromatin.biomedcentral.com/articles/10.1186/1756-8935-8-6#CR54" TargetMode="External"/><Relationship Id="rId2" Type="http://schemas.openxmlformats.org/officeDocument/2006/relationships/slide" Target="../slides/slide37.xml"/><Relationship Id="rId1" Type="http://schemas.openxmlformats.org/officeDocument/2006/relationships/notesMaster" Target="../notesMasters/notesMaster1.xml"/><Relationship Id="rId6" Type="http://schemas.openxmlformats.org/officeDocument/2006/relationships/hyperlink" Target="http://epigeneticsandchromatin.biomedcentral.com/articles/10.1186/1756-8935-8-6#Tab1" TargetMode="External"/><Relationship Id="rId5" Type="http://schemas.openxmlformats.org/officeDocument/2006/relationships/hyperlink" Target="http://epigeneticsandchromatin.biomedcentral.com/articles/10.1186/1756-8935-8-6#CR53" TargetMode="External"/><Relationship Id="rId4" Type="http://schemas.openxmlformats.org/officeDocument/2006/relationships/hyperlink" Target="http://epigeneticsandchromatin.biomedcentral.com/articles/10.1186/1756-8935-8-6#CR52"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6C45AF-1D7D-434F-86AF-2D85D8DC3A2A}" type="slidenum">
              <a:rPr lang="en-GB" smtClean="0"/>
              <a:t>1</a:t>
            </a:fld>
            <a:endParaRPr lang="en-GB"/>
          </a:p>
        </p:txBody>
      </p:sp>
    </p:spTree>
    <p:extLst>
      <p:ext uri="{BB962C8B-B14F-4D97-AF65-F5344CB8AC3E}">
        <p14:creationId xmlns:p14="http://schemas.microsoft.com/office/powerpoint/2010/main" val="266023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smtClean="0">
                <a:solidFill>
                  <a:srgbClr val="C00000"/>
                </a:solidFill>
                <a:latin typeface="Tahoma" panose="020B0604030504040204" pitchFamily="34" charset="0"/>
                <a:ea typeface="Tahoma" panose="020B0604030504040204" pitchFamily="34" charset="0"/>
                <a:cs typeface="Tahoma" panose="020B0604030504040204" pitchFamily="34" charset="0"/>
              </a:rPr>
              <a:t>Percent of Predicted FEV</a:t>
            </a:r>
            <a:r>
              <a:rPr lang="en-US" altLang="en-US" sz="1200" baseline="-33000" dirty="0" smtClean="0">
                <a:solidFill>
                  <a:srgbClr val="C00000"/>
                </a:solidFill>
                <a:latin typeface="Tahoma" panose="020B0604030504040204" pitchFamily="34" charset="0"/>
                <a:ea typeface="Tahoma" panose="020B0604030504040204" pitchFamily="34" charset="0"/>
                <a:cs typeface="Tahoma" panose="020B0604030504040204" pitchFamily="34" charset="0"/>
              </a:rPr>
              <a:t>1</a:t>
            </a:r>
            <a:r>
              <a:rPr lang="en-US" altLang="en-US" sz="1200" dirty="0" smtClean="0">
                <a:solidFill>
                  <a:srgbClr val="C00000"/>
                </a:solidFill>
                <a:latin typeface="Tahoma" panose="020B0604030504040204" pitchFamily="34" charset="0"/>
                <a:ea typeface="Tahoma" panose="020B0604030504040204" pitchFamily="34" charset="0"/>
                <a:cs typeface="Tahoma" panose="020B0604030504040204" pitchFamily="34" charset="0"/>
              </a:rPr>
              <a:t> in Participants Followed between the Ages of 10 and 50 in the Melbourne Asthma </a:t>
            </a:r>
            <a:r>
              <a:rPr lang="en-US" altLang="en-US" sz="12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Study.</a:t>
            </a:r>
            <a:r>
              <a:rPr lang="en-US" dirty="0" err="1" smtClean="0"/>
              <a:t>Participants</a:t>
            </a:r>
            <a:r>
              <a:rPr lang="en-US" dirty="0" smtClean="0"/>
              <a:t> were classified at 50 years of age as follows: no asthma (control), current asthma, childhood asthma with remission in adult life, and stage 1 COPD, defined as an FEV1 of 80% or more of the predicted value and an FEV1:FVC ratio of less than 0.70. Among participants with COPD, airway obstruction that justified a definition of COPD was already present at 10 years of age. Adapted with permission from Tai et al.42</a:t>
            </a:r>
            <a:endParaRPr lang="en-US" dirty="0"/>
          </a:p>
        </p:txBody>
      </p:sp>
      <p:sp>
        <p:nvSpPr>
          <p:cNvPr id="4" name="Slide Number Placeholder 3"/>
          <p:cNvSpPr>
            <a:spLocks noGrp="1"/>
          </p:cNvSpPr>
          <p:nvPr>
            <p:ph type="sldNum" sz="quarter" idx="10"/>
          </p:nvPr>
        </p:nvSpPr>
        <p:spPr/>
        <p:txBody>
          <a:bodyPr/>
          <a:lstStyle/>
          <a:p>
            <a:fld id="{D06C45AF-1D7D-434F-86AF-2D85D8DC3A2A}" type="slidenum">
              <a:rPr lang="en-GB" smtClean="0"/>
              <a:t>3</a:t>
            </a:fld>
            <a:endParaRPr lang="en-GB"/>
          </a:p>
        </p:txBody>
      </p:sp>
    </p:spTree>
    <p:extLst>
      <p:ext uri="{BB962C8B-B14F-4D97-AF65-F5344CB8AC3E}">
        <p14:creationId xmlns:p14="http://schemas.microsoft.com/office/powerpoint/2010/main" val="309972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smtClean="0">
                <a:solidFill>
                  <a:srgbClr val="C00000"/>
                </a:solidFill>
                <a:latin typeface="Tahoma" panose="020B0604030504040204" pitchFamily="34" charset="0"/>
                <a:ea typeface="Tahoma" panose="020B0604030504040204" pitchFamily="34" charset="0"/>
                <a:cs typeface="Tahoma" panose="020B0604030504040204" pitchFamily="34" charset="0"/>
              </a:rPr>
              <a:t>Percent of Predicted FEV</a:t>
            </a:r>
            <a:r>
              <a:rPr lang="en-US" altLang="en-US" sz="1200" baseline="-33000" dirty="0" smtClean="0">
                <a:solidFill>
                  <a:srgbClr val="C00000"/>
                </a:solidFill>
                <a:latin typeface="Tahoma" panose="020B0604030504040204" pitchFamily="34" charset="0"/>
                <a:ea typeface="Tahoma" panose="020B0604030504040204" pitchFamily="34" charset="0"/>
                <a:cs typeface="Tahoma" panose="020B0604030504040204" pitchFamily="34" charset="0"/>
              </a:rPr>
              <a:t>1</a:t>
            </a:r>
            <a:r>
              <a:rPr lang="en-US" altLang="en-US" sz="1200" dirty="0" smtClean="0">
                <a:solidFill>
                  <a:srgbClr val="C00000"/>
                </a:solidFill>
                <a:latin typeface="Tahoma" panose="020B0604030504040204" pitchFamily="34" charset="0"/>
                <a:ea typeface="Tahoma" panose="020B0604030504040204" pitchFamily="34" charset="0"/>
                <a:cs typeface="Tahoma" panose="020B0604030504040204" pitchFamily="34" charset="0"/>
              </a:rPr>
              <a:t> in Participants Followed between the Ages of 10 and 50 in the Melbourne Asthma </a:t>
            </a:r>
            <a:r>
              <a:rPr lang="en-US" altLang="en-US" sz="12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Study.</a:t>
            </a:r>
            <a:r>
              <a:rPr lang="en-US" dirty="0" err="1" smtClean="0"/>
              <a:t>Participants</a:t>
            </a:r>
            <a:r>
              <a:rPr lang="en-US" dirty="0" smtClean="0"/>
              <a:t> were classified at 50 years of age as follows: no asthma (control), current asthma, childhood asthma with remission in adult life, and stage 1 COPD, defined as an FEV1 of 80% or more of the predicted value and an FEV1:FVC ratio of less than 0.70. Among participants with COPD, airway obstruction that justified a definition of COPD was already present at 10 years of age. Adapted with permission from Tai et al.42</a:t>
            </a:r>
            <a:endParaRPr lang="en-US" dirty="0"/>
          </a:p>
        </p:txBody>
      </p:sp>
      <p:sp>
        <p:nvSpPr>
          <p:cNvPr id="4" name="Slide Number Placeholder 3"/>
          <p:cNvSpPr>
            <a:spLocks noGrp="1"/>
          </p:cNvSpPr>
          <p:nvPr>
            <p:ph type="sldNum" sz="quarter" idx="10"/>
          </p:nvPr>
        </p:nvSpPr>
        <p:spPr/>
        <p:txBody>
          <a:bodyPr/>
          <a:lstStyle/>
          <a:p>
            <a:fld id="{D06C45AF-1D7D-434F-86AF-2D85D8DC3A2A}" type="slidenum">
              <a:rPr lang="en-GB" smtClean="0"/>
              <a:t>4</a:t>
            </a:fld>
            <a:endParaRPr lang="en-GB"/>
          </a:p>
        </p:txBody>
      </p:sp>
    </p:spTree>
    <p:extLst>
      <p:ext uri="{BB962C8B-B14F-4D97-AF65-F5344CB8AC3E}">
        <p14:creationId xmlns:p14="http://schemas.microsoft.com/office/powerpoint/2010/main" val="30997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INCLUDES THE BIOS DATA</a:t>
            </a:r>
            <a:endParaRPr lang="en-US" dirty="0"/>
          </a:p>
        </p:txBody>
      </p:sp>
      <p:sp>
        <p:nvSpPr>
          <p:cNvPr id="4" name="Slide Number Placeholder 3"/>
          <p:cNvSpPr>
            <a:spLocks noGrp="1"/>
          </p:cNvSpPr>
          <p:nvPr>
            <p:ph type="sldNum" sz="quarter" idx="10"/>
          </p:nvPr>
        </p:nvSpPr>
        <p:spPr/>
        <p:txBody>
          <a:bodyPr/>
          <a:lstStyle/>
          <a:p>
            <a:fld id="{D06C45AF-1D7D-434F-86AF-2D85D8DC3A2A}" type="slidenum">
              <a:rPr lang="en-GB" smtClean="0"/>
              <a:t>11</a:t>
            </a:fld>
            <a:endParaRPr lang="en-GB"/>
          </a:p>
        </p:txBody>
      </p:sp>
    </p:spTree>
    <p:extLst>
      <p:ext uri="{BB962C8B-B14F-4D97-AF65-F5344CB8AC3E}">
        <p14:creationId xmlns:p14="http://schemas.microsoft.com/office/powerpoint/2010/main" val="1427746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6C45AF-1D7D-434F-86AF-2D85D8DC3A2A}" type="slidenum">
              <a:rPr lang="en-GB" smtClean="0"/>
              <a:t>31</a:t>
            </a:fld>
            <a:endParaRPr lang="en-GB"/>
          </a:p>
        </p:txBody>
      </p:sp>
    </p:spTree>
    <p:extLst>
      <p:ext uri="{BB962C8B-B14F-4D97-AF65-F5344CB8AC3E}">
        <p14:creationId xmlns:p14="http://schemas.microsoft.com/office/powerpoint/2010/main" val="2660235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6C45AF-1D7D-434F-86AF-2D85D8DC3A2A}" type="slidenum">
              <a:rPr lang="en-GB" smtClean="0"/>
              <a:t>32</a:t>
            </a:fld>
            <a:endParaRPr lang="en-GB"/>
          </a:p>
        </p:txBody>
      </p:sp>
    </p:spTree>
    <p:extLst>
      <p:ext uri="{BB962C8B-B14F-4D97-AF65-F5344CB8AC3E}">
        <p14:creationId xmlns:p14="http://schemas.microsoft.com/office/powerpoint/2010/main" val="2660235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ADDITIONALE</a:t>
            </a:r>
            <a:r>
              <a:rPr lang="nl-NL" baseline="0" dirty="0" smtClean="0"/>
              <a:t> INFO </a:t>
            </a:r>
            <a:r>
              <a:rPr lang="nl-NL" baseline="0" dirty="0" err="1" smtClean="0"/>
              <a:t>DMRs</a:t>
            </a:r>
            <a:endParaRPr lang="en-US" dirty="0"/>
          </a:p>
        </p:txBody>
      </p:sp>
      <p:sp>
        <p:nvSpPr>
          <p:cNvPr id="4" name="Slide Number Placeholder 3"/>
          <p:cNvSpPr>
            <a:spLocks noGrp="1"/>
          </p:cNvSpPr>
          <p:nvPr>
            <p:ph type="sldNum" sz="quarter" idx="10"/>
          </p:nvPr>
        </p:nvSpPr>
        <p:spPr/>
        <p:txBody>
          <a:bodyPr/>
          <a:lstStyle/>
          <a:p>
            <a:fld id="{D06C45AF-1D7D-434F-86AF-2D85D8DC3A2A}" type="slidenum">
              <a:rPr lang="en-GB" smtClean="0"/>
              <a:t>33</a:t>
            </a:fld>
            <a:endParaRPr lang="en-GB"/>
          </a:p>
        </p:txBody>
      </p:sp>
    </p:spTree>
    <p:extLst>
      <p:ext uri="{BB962C8B-B14F-4D97-AF65-F5344CB8AC3E}">
        <p14:creationId xmlns:p14="http://schemas.microsoft.com/office/powerpoint/2010/main" val="757256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Each method takes a slightly different approach to multiple testing. </a:t>
            </a:r>
            <a:r>
              <a:rPr lang="en-US" sz="1200" b="0" i="1" kern="1200" dirty="0" err="1" smtClean="0">
                <a:solidFill>
                  <a:schemeClr val="tx1"/>
                </a:solidFill>
                <a:effectLst/>
                <a:latin typeface="Arial" charset="0"/>
                <a:ea typeface="+mn-ea"/>
                <a:cs typeface="+mn-cs"/>
              </a:rPr>
              <a:t>DMRcate</a:t>
            </a:r>
            <a:r>
              <a:rPr lang="en-US" sz="1200" b="0" i="0" kern="1200" dirty="0" smtClean="0">
                <a:solidFill>
                  <a:schemeClr val="tx1"/>
                </a:solidFill>
                <a:effectLst/>
                <a:latin typeface="Arial" charset="0"/>
                <a:ea typeface="+mn-ea"/>
                <a:cs typeface="+mn-cs"/>
              </a:rPr>
              <a:t> performs a BH correction on the </a:t>
            </a:r>
            <a:r>
              <a:rPr lang="en-US" sz="1200" b="0" i="1" kern="1200" dirty="0" smtClean="0">
                <a:solidFill>
                  <a:schemeClr val="tx1"/>
                </a:solidFill>
                <a:effectLst/>
                <a:latin typeface="Arial" charset="0"/>
                <a:ea typeface="+mn-ea"/>
                <a:cs typeface="+mn-cs"/>
              </a:rPr>
              <a:t>P</a:t>
            </a:r>
            <a:r>
              <a:rPr lang="en-US" sz="1200" b="0" i="0" kern="1200" dirty="0" smtClean="0">
                <a:solidFill>
                  <a:schemeClr val="tx1"/>
                </a:solidFill>
                <a:effectLst/>
                <a:latin typeface="Arial" charset="0"/>
                <a:ea typeface="+mn-ea"/>
                <a:cs typeface="+mn-cs"/>
              </a:rPr>
              <a:t> values corresponding to all points at which the </a:t>
            </a:r>
            <a:r>
              <a:rPr lang="en-US" sz="1200" b="0" i="1" kern="1200" dirty="0" smtClean="0">
                <a:solidFill>
                  <a:schemeClr val="tx1"/>
                </a:solidFill>
                <a:effectLst/>
                <a:latin typeface="Arial" charset="0"/>
                <a:ea typeface="+mn-ea"/>
                <a:cs typeface="+mn-cs"/>
              </a:rPr>
              <a:t>χ</a:t>
            </a:r>
            <a:r>
              <a:rPr lang="en-US" sz="1200" b="0" i="0" kern="1200" dirty="0" smtClean="0">
                <a:solidFill>
                  <a:schemeClr val="tx1"/>
                </a:solidFill>
                <a:effectLst/>
                <a:latin typeface="Arial" charset="0"/>
                <a:ea typeface="+mn-ea"/>
                <a:cs typeface="+mn-cs"/>
              </a:rPr>
              <a:t> </a:t>
            </a:r>
            <a:r>
              <a:rPr lang="en-US" sz="1200" b="0" i="0" kern="1200" baseline="30000" dirty="0" smtClean="0">
                <a:solidFill>
                  <a:schemeClr val="tx1"/>
                </a:solidFill>
                <a:effectLst/>
                <a:latin typeface="Arial" charset="0"/>
                <a:ea typeface="+mn-ea"/>
                <a:cs typeface="+mn-cs"/>
              </a:rPr>
              <a:t>2</a:t>
            </a:r>
            <a:r>
              <a:rPr lang="en-US" sz="1200" b="0" i="0" kern="1200" dirty="0" smtClean="0">
                <a:solidFill>
                  <a:schemeClr val="tx1"/>
                </a:solidFill>
                <a:effectLst/>
                <a:latin typeface="Arial" charset="0"/>
                <a:ea typeface="+mn-ea"/>
                <a:cs typeface="+mn-cs"/>
              </a:rPr>
              <a:t> statistic is calculated, and takes the minimum adjusted </a:t>
            </a:r>
            <a:r>
              <a:rPr lang="en-US" sz="1200" b="0" i="1" kern="1200" dirty="0" smtClean="0">
                <a:solidFill>
                  <a:schemeClr val="tx1"/>
                </a:solidFill>
                <a:effectLst/>
                <a:latin typeface="Arial" charset="0"/>
                <a:ea typeface="+mn-ea"/>
                <a:cs typeface="+mn-cs"/>
              </a:rPr>
              <a:t>P</a:t>
            </a:r>
            <a:r>
              <a:rPr lang="en-US" sz="1200" b="0" i="0" kern="1200" dirty="0" smtClean="0">
                <a:solidFill>
                  <a:schemeClr val="tx1"/>
                </a:solidFill>
                <a:effectLst/>
                <a:latin typeface="Arial" charset="0"/>
                <a:ea typeface="+mn-ea"/>
                <a:cs typeface="+mn-cs"/>
              </a:rPr>
              <a:t> value in the region as representative, since all CpG sites within the specified window contribute to the support at that point. Very similarly, the </a:t>
            </a:r>
            <a:r>
              <a:rPr lang="en-US" sz="1200" b="0" i="1" kern="1200" dirty="0" err="1" smtClean="0">
                <a:solidFill>
                  <a:schemeClr val="tx1"/>
                </a:solidFill>
                <a:effectLst/>
                <a:latin typeface="Arial" charset="0"/>
                <a:ea typeface="+mn-ea"/>
                <a:cs typeface="+mn-cs"/>
              </a:rPr>
              <a:t>P</a:t>
            </a:r>
            <a:r>
              <a:rPr lang="en-US" sz="1200" b="0" i="0" kern="1200" dirty="0" err="1" smtClean="0">
                <a:solidFill>
                  <a:schemeClr val="tx1"/>
                </a:solidFill>
                <a:effectLst/>
                <a:latin typeface="Arial" charset="0"/>
                <a:ea typeface="+mn-ea"/>
                <a:cs typeface="+mn-cs"/>
              </a:rPr>
              <a:t>values</a:t>
            </a:r>
            <a:r>
              <a:rPr lang="en-US" sz="1200" b="0" i="0" kern="1200" dirty="0" smtClean="0">
                <a:solidFill>
                  <a:schemeClr val="tx1"/>
                </a:solidFill>
                <a:effectLst/>
                <a:latin typeface="Arial" charset="0"/>
                <a:ea typeface="+mn-ea"/>
                <a:cs typeface="+mn-cs"/>
              </a:rPr>
              <a:t> from </a:t>
            </a:r>
            <a:r>
              <a:rPr lang="en-US" sz="1200" b="0" i="1" kern="1200" dirty="0" err="1" smtClean="0">
                <a:solidFill>
                  <a:schemeClr val="tx1"/>
                </a:solidFill>
                <a:effectLst/>
                <a:latin typeface="Arial" charset="0"/>
                <a:ea typeface="+mn-ea"/>
                <a:cs typeface="+mn-cs"/>
              </a:rPr>
              <a:t>Bumphunter</a:t>
            </a:r>
            <a:r>
              <a:rPr lang="en-US" sz="1200" b="0" i="0" kern="1200" dirty="0" smtClean="0">
                <a:solidFill>
                  <a:schemeClr val="tx1"/>
                </a:solidFill>
                <a:effectLst/>
                <a:latin typeface="Arial" charset="0"/>
                <a:ea typeface="+mn-ea"/>
                <a:cs typeface="+mn-cs"/>
              </a:rPr>
              <a:t> regions are the minimum probe FDRs at which the associated area may be called significant, but </a:t>
            </a:r>
            <a:r>
              <a:rPr lang="en-US" sz="1200" b="0" i="0" kern="1200" dirty="0" err="1" smtClean="0">
                <a:solidFill>
                  <a:schemeClr val="tx1"/>
                </a:solidFill>
                <a:effectLst/>
                <a:latin typeface="Arial" charset="0"/>
                <a:ea typeface="+mn-ea"/>
                <a:cs typeface="+mn-cs"/>
              </a:rPr>
              <a:t>Storey’s</a:t>
            </a:r>
            <a:r>
              <a:rPr lang="en-US" sz="1200" b="0" i="0" kern="1200" dirty="0" smtClean="0">
                <a:solidFill>
                  <a:schemeClr val="tx1"/>
                </a:solidFill>
                <a:effectLst/>
                <a:latin typeface="Arial" charset="0"/>
                <a:ea typeface="+mn-ea"/>
                <a:cs typeface="+mn-cs"/>
              </a:rPr>
              <a:t> optimal discovery procedure [</a:t>
            </a:r>
            <a:r>
              <a:rPr lang="en-US" sz="1200" b="0" i="0" u="none" strike="noStrike" kern="1200" dirty="0" smtClean="0">
                <a:solidFill>
                  <a:schemeClr val="tx1"/>
                </a:solidFill>
                <a:effectLst/>
                <a:latin typeface="Arial" charset="0"/>
                <a:ea typeface="+mn-ea"/>
                <a:cs typeface="+mn-cs"/>
                <a:hlinkClick r:id="rId3"/>
              </a:rPr>
              <a:t>51</a:t>
            </a:r>
            <a:r>
              <a:rPr lang="en-US" sz="1200" b="0" i="0" kern="1200" dirty="0" smtClean="0">
                <a:solidFill>
                  <a:schemeClr val="tx1"/>
                </a:solidFill>
                <a:effectLst/>
                <a:latin typeface="Arial" charset="0"/>
                <a:ea typeface="+mn-ea"/>
                <a:cs typeface="+mn-cs"/>
              </a:rPr>
              <a:t>] is used as a correction routine instead. </a:t>
            </a:r>
            <a:r>
              <a:rPr lang="en-US" sz="1200" b="0" i="1" kern="1200" dirty="0" smtClean="0">
                <a:solidFill>
                  <a:schemeClr val="tx1"/>
                </a:solidFill>
                <a:effectLst/>
                <a:latin typeface="Arial" charset="0"/>
                <a:ea typeface="+mn-ea"/>
                <a:cs typeface="+mn-cs"/>
              </a:rPr>
              <a:t>comb-p</a:t>
            </a:r>
            <a:r>
              <a:rPr lang="en-US" sz="1200" b="0" i="0" kern="1200" dirty="0" smtClean="0">
                <a:solidFill>
                  <a:schemeClr val="tx1"/>
                </a:solidFill>
                <a:effectLst/>
                <a:latin typeface="Arial" charset="0"/>
                <a:ea typeface="+mn-ea"/>
                <a:cs typeface="+mn-cs"/>
              </a:rPr>
              <a:t> uses a one-step </a:t>
            </a:r>
            <a:r>
              <a:rPr lang="en-US" sz="1200" b="0" i="0" kern="1200" dirty="0" err="1" smtClean="0">
                <a:solidFill>
                  <a:schemeClr val="tx1"/>
                </a:solidFill>
                <a:effectLst/>
                <a:latin typeface="Arial" charset="0"/>
                <a:ea typeface="+mn-ea"/>
                <a:cs typeface="+mn-cs"/>
              </a:rPr>
              <a:t>Šidák</a:t>
            </a:r>
            <a:r>
              <a:rPr lang="en-US" sz="1200" b="0" i="0" kern="1200" dirty="0" smtClean="0">
                <a:solidFill>
                  <a:schemeClr val="tx1"/>
                </a:solidFill>
                <a:effectLst/>
                <a:latin typeface="Arial" charset="0"/>
                <a:ea typeface="+mn-ea"/>
                <a:cs typeface="+mn-cs"/>
              </a:rPr>
              <a:t> correction [</a:t>
            </a:r>
            <a:r>
              <a:rPr lang="en-US" sz="1200" b="0" i="0" u="none" strike="noStrike" kern="1200" dirty="0" smtClean="0">
                <a:solidFill>
                  <a:schemeClr val="tx1"/>
                </a:solidFill>
                <a:effectLst/>
                <a:latin typeface="Arial" charset="0"/>
                <a:ea typeface="+mn-ea"/>
                <a:cs typeface="+mn-cs"/>
                <a:hlinkClick r:id="rId4"/>
              </a:rPr>
              <a:t>52</a:t>
            </a:r>
            <a:r>
              <a:rPr lang="en-US" sz="1200" b="0" i="0" kern="1200" dirty="0" smtClean="0">
                <a:solidFill>
                  <a:schemeClr val="tx1"/>
                </a:solidFill>
                <a:effectLst/>
                <a:latin typeface="Arial" charset="0"/>
                <a:ea typeface="+mn-ea"/>
                <a:cs typeface="+mn-cs"/>
              </a:rPr>
              <a:t>] on the estimated region-wise Stouffer–</a:t>
            </a:r>
            <a:r>
              <a:rPr lang="en-US" sz="1200" b="0" i="0" kern="1200" dirty="0" err="1" smtClean="0">
                <a:solidFill>
                  <a:schemeClr val="tx1"/>
                </a:solidFill>
                <a:effectLst/>
                <a:latin typeface="Arial" charset="0"/>
                <a:ea typeface="+mn-ea"/>
                <a:cs typeface="+mn-cs"/>
              </a:rPr>
              <a:t>Liptak</a:t>
            </a:r>
            <a:r>
              <a:rPr lang="en-US" sz="1200" b="0" i="0" kern="1200" dirty="0" smtClean="0">
                <a:solidFill>
                  <a:schemeClr val="tx1"/>
                </a:solidFill>
                <a:effectLst/>
                <a:latin typeface="Arial" charset="0"/>
                <a:ea typeface="+mn-ea"/>
                <a:cs typeface="+mn-cs"/>
              </a:rPr>
              <a:t> </a:t>
            </a:r>
            <a:r>
              <a:rPr lang="en-US" sz="1200" b="0" i="1" kern="1200" dirty="0" smtClean="0">
                <a:solidFill>
                  <a:schemeClr val="tx1"/>
                </a:solidFill>
                <a:effectLst/>
                <a:latin typeface="Arial" charset="0"/>
                <a:ea typeface="+mn-ea"/>
                <a:cs typeface="+mn-cs"/>
              </a:rPr>
              <a:t>P</a:t>
            </a:r>
            <a:r>
              <a:rPr lang="en-US" sz="1200" b="0" i="0" kern="1200" dirty="0" smtClean="0">
                <a:solidFill>
                  <a:schemeClr val="tx1"/>
                </a:solidFill>
                <a:effectLst/>
                <a:latin typeface="Arial" charset="0"/>
                <a:ea typeface="+mn-ea"/>
                <a:cs typeface="+mn-cs"/>
              </a:rPr>
              <a:t> value. Very similarly to </a:t>
            </a:r>
            <a:r>
              <a:rPr lang="en-US" sz="1200" b="0" i="1" kern="1200" dirty="0" smtClean="0">
                <a:solidFill>
                  <a:schemeClr val="tx1"/>
                </a:solidFill>
                <a:effectLst/>
                <a:latin typeface="Arial" charset="0"/>
                <a:ea typeface="+mn-ea"/>
                <a:cs typeface="+mn-cs"/>
              </a:rPr>
              <a:t>comb-p</a:t>
            </a:r>
            <a:r>
              <a:rPr lang="en-US" sz="1200" b="0" i="0" kern="1200" dirty="0" smtClean="0">
                <a:solidFill>
                  <a:schemeClr val="tx1"/>
                </a:solidFill>
                <a:effectLst/>
                <a:latin typeface="Arial" charset="0"/>
                <a:ea typeface="+mn-ea"/>
                <a:cs typeface="+mn-cs"/>
              </a:rPr>
              <a:t>, </a:t>
            </a:r>
            <a:r>
              <a:rPr lang="en-US" sz="1200" b="0" i="1" kern="1200" dirty="0" smtClean="0">
                <a:solidFill>
                  <a:schemeClr val="tx1"/>
                </a:solidFill>
                <a:effectLst/>
                <a:latin typeface="Arial" charset="0"/>
                <a:ea typeface="+mn-ea"/>
                <a:cs typeface="+mn-cs"/>
              </a:rPr>
              <a:t>Probe Lasso</a:t>
            </a:r>
            <a:r>
              <a:rPr lang="en-US" sz="1200" b="0" i="0" kern="1200" dirty="0" smtClean="0">
                <a:solidFill>
                  <a:schemeClr val="tx1"/>
                </a:solidFill>
                <a:effectLst/>
                <a:latin typeface="Arial" charset="0"/>
                <a:ea typeface="+mn-ea"/>
                <a:cs typeface="+mn-cs"/>
              </a:rPr>
              <a:t> assigns </a:t>
            </a:r>
            <a:r>
              <a:rPr lang="en-US" sz="1200" b="0" i="1" kern="1200" dirty="0" smtClean="0">
                <a:solidFill>
                  <a:schemeClr val="tx1"/>
                </a:solidFill>
                <a:effectLst/>
                <a:latin typeface="Arial" charset="0"/>
                <a:ea typeface="+mn-ea"/>
                <a:cs typeface="+mn-cs"/>
              </a:rPr>
              <a:t>P</a:t>
            </a:r>
            <a:r>
              <a:rPr lang="en-US" sz="1200" b="0" i="0" kern="1200" dirty="0" smtClean="0">
                <a:solidFill>
                  <a:schemeClr val="tx1"/>
                </a:solidFill>
                <a:effectLst/>
                <a:latin typeface="Arial" charset="0"/>
                <a:ea typeface="+mn-ea"/>
                <a:cs typeface="+mn-cs"/>
              </a:rPr>
              <a:t> values to each of the ‘lassoed’ regions via Stouffer’s method [</a:t>
            </a:r>
            <a:r>
              <a:rPr lang="en-US" sz="1200" b="0" i="0" u="none" strike="noStrike" kern="1200" dirty="0" smtClean="0">
                <a:solidFill>
                  <a:schemeClr val="tx1"/>
                </a:solidFill>
                <a:effectLst/>
                <a:latin typeface="Arial" charset="0"/>
                <a:ea typeface="+mn-ea"/>
                <a:cs typeface="+mn-cs"/>
                <a:hlinkClick r:id="rId5"/>
              </a:rPr>
              <a:t>53</a:t>
            </a:r>
            <a:r>
              <a:rPr lang="en-US" sz="1200" b="0" i="0" kern="1200" dirty="0" smtClean="0">
                <a:solidFill>
                  <a:schemeClr val="tx1"/>
                </a:solidFill>
                <a:effectLst/>
                <a:latin typeface="Arial" charset="0"/>
                <a:ea typeface="+mn-ea"/>
                <a:cs typeface="+mn-cs"/>
              </a:rPr>
              <a:t>], and then performs a region-wise BH correction. Hence, to avoid confounding due to </a:t>
            </a:r>
            <a:r>
              <a:rPr lang="en-US" sz="1200" b="0" i="0" kern="1200" dirty="0" err="1" smtClean="0">
                <a:solidFill>
                  <a:schemeClr val="tx1"/>
                </a:solidFill>
                <a:effectLst/>
                <a:latin typeface="Arial" charset="0"/>
                <a:ea typeface="+mn-ea"/>
                <a:cs typeface="+mn-cs"/>
              </a:rPr>
              <a:t>unstandardised</a:t>
            </a:r>
            <a:r>
              <a:rPr lang="en-US" sz="1200" b="0" i="0" kern="1200" dirty="0" smtClean="0">
                <a:solidFill>
                  <a:schemeClr val="tx1"/>
                </a:solidFill>
                <a:effectLst/>
                <a:latin typeface="Arial" charset="0"/>
                <a:ea typeface="+mn-ea"/>
                <a:cs typeface="+mn-cs"/>
              </a:rPr>
              <a:t> multiple testing procedures, we used quantile thresholding, commensurate with genomic coverage of DMRs called, for each validation point on the tuning domain. This was done by titrating values of the tuning parameter </a:t>
            </a:r>
            <a:r>
              <a:rPr lang="en-US" sz="1200" b="0" i="1" kern="1200" dirty="0" smtClean="0">
                <a:solidFill>
                  <a:schemeClr val="tx1"/>
                </a:solidFill>
                <a:effectLst/>
                <a:latin typeface="Arial" charset="0"/>
                <a:ea typeface="+mn-ea"/>
                <a:cs typeface="+mn-cs"/>
              </a:rPr>
              <a:t>α</a:t>
            </a:r>
            <a:r>
              <a:rPr lang="en-US" sz="1200" b="0" i="0" kern="1200" dirty="0" smtClean="0">
                <a:solidFill>
                  <a:schemeClr val="tx1"/>
                </a:solidFill>
                <a:effectLst/>
                <a:latin typeface="Arial" charset="0"/>
                <a:ea typeface="+mn-ea"/>
                <a:cs typeface="+mn-cs"/>
              </a:rPr>
              <a:t> (Table </a:t>
            </a:r>
            <a:r>
              <a:rPr lang="en-US" sz="1200" b="0" i="0" u="none" strike="noStrike" kern="1200" dirty="0" smtClean="0">
                <a:solidFill>
                  <a:schemeClr val="tx1"/>
                </a:solidFill>
                <a:effectLst/>
                <a:latin typeface="Arial" charset="0"/>
                <a:ea typeface="+mn-ea"/>
                <a:cs typeface="+mn-cs"/>
                <a:hlinkClick r:id="rId6"/>
              </a:rPr>
              <a:t>1</a:t>
            </a:r>
            <a:r>
              <a:rPr lang="en-US" sz="1200" b="0" i="0" kern="1200" dirty="0" smtClean="0">
                <a:solidFill>
                  <a:schemeClr val="tx1"/>
                </a:solidFill>
                <a:effectLst/>
                <a:latin typeface="Arial" charset="0"/>
                <a:ea typeface="+mn-ea"/>
                <a:cs typeface="+mn-cs"/>
              </a:rPr>
              <a:t>) appropriately to ensure complete coverage along the recall domain for each validation curve drawn. We generated 200 </a:t>
            </a:r>
            <a:r>
              <a:rPr lang="en-US" sz="1200" b="0" i="0" kern="1200" dirty="0" err="1" smtClean="0">
                <a:solidFill>
                  <a:schemeClr val="tx1"/>
                </a:solidFill>
                <a:effectLst/>
                <a:latin typeface="Arial" charset="0"/>
                <a:ea typeface="+mn-ea"/>
                <a:cs typeface="+mn-cs"/>
              </a:rPr>
              <a:t>GRanges</a:t>
            </a:r>
            <a:r>
              <a:rPr lang="en-US" sz="1200" b="0" i="0" kern="1200" dirty="0" smtClean="0">
                <a:solidFill>
                  <a:schemeClr val="tx1"/>
                </a:solidFill>
                <a:effectLst/>
                <a:latin typeface="Arial" charset="0"/>
                <a:ea typeface="+mn-ea"/>
                <a:cs typeface="+mn-cs"/>
              </a:rPr>
              <a:t> [</a:t>
            </a:r>
            <a:r>
              <a:rPr lang="en-US" sz="1200" b="0" i="0" u="none" strike="noStrike" kern="1200" dirty="0" smtClean="0">
                <a:solidFill>
                  <a:schemeClr val="tx1"/>
                </a:solidFill>
                <a:effectLst/>
                <a:latin typeface="Arial" charset="0"/>
                <a:ea typeface="+mn-ea"/>
                <a:cs typeface="+mn-cs"/>
                <a:hlinkClick r:id="rId7"/>
              </a:rPr>
              <a:t>54</a:t>
            </a:r>
            <a:r>
              <a:rPr lang="en-US" sz="1200" b="0" i="0" kern="1200" dirty="0" smtClean="0">
                <a:solidFill>
                  <a:schemeClr val="tx1"/>
                </a:solidFill>
                <a:effectLst/>
                <a:latin typeface="Arial" charset="0"/>
                <a:ea typeface="+mn-ea"/>
                <a:cs typeface="+mn-cs"/>
              </a:rPr>
              <a:t>] objects from the resultant lists of DMRs for the 200 values of </a:t>
            </a:r>
            <a:r>
              <a:rPr lang="en-US" sz="1200" b="0" i="1" kern="1200" dirty="0" smtClean="0">
                <a:solidFill>
                  <a:schemeClr val="tx1"/>
                </a:solidFill>
                <a:effectLst/>
                <a:latin typeface="Arial" charset="0"/>
                <a:ea typeface="+mn-ea"/>
                <a:cs typeface="+mn-cs"/>
              </a:rPr>
              <a:t>α</a:t>
            </a:r>
            <a:r>
              <a:rPr lang="en-US" sz="1200" b="0" i="0" kern="1200" dirty="0" smtClean="0">
                <a:solidFill>
                  <a:schemeClr val="tx1"/>
                </a:solidFill>
                <a:effectLst/>
                <a:latin typeface="Arial" charset="0"/>
                <a:ea typeface="+mn-ea"/>
                <a:cs typeface="+mn-cs"/>
              </a:rPr>
              <a:t>, each corresponding to a point on the precision–recall curve.</a:t>
            </a:r>
            <a:endParaRPr lang="en-US" dirty="0"/>
          </a:p>
        </p:txBody>
      </p:sp>
      <p:sp>
        <p:nvSpPr>
          <p:cNvPr id="4" name="Slide Number Placeholder 3"/>
          <p:cNvSpPr>
            <a:spLocks noGrp="1"/>
          </p:cNvSpPr>
          <p:nvPr>
            <p:ph type="sldNum" sz="quarter" idx="10"/>
          </p:nvPr>
        </p:nvSpPr>
        <p:spPr/>
        <p:txBody>
          <a:bodyPr/>
          <a:lstStyle/>
          <a:p>
            <a:pPr>
              <a:defRPr/>
            </a:pPr>
            <a:fld id="{98406229-56D1-42D0-A8A7-DE30C084CBBE}" type="slidenum">
              <a:rPr lang="nl-NL" smtClean="0"/>
              <a:pPr>
                <a:defRPr/>
              </a:pPr>
              <a:t>37</a:t>
            </a:fld>
            <a:endParaRPr lang="nl-NL"/>
          </a:p>
        </p:txBody>
      </p:sp>
    </p:spTree>
    <p:extLst>
      <p:ext uri="{BB962C8B-B14F-4D97-AF65-F5344CB8AC3E}">
        <p14:creationId xmlns:p14="http://schemas.microsoft.com/office/powerpoint/2010/main" val="4142178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8884CF2-1029-46B0-BA68-08AB14E9C316}" type="datetimeFigureOut">
              <a:rPr lang="en-GB" smtClean="0"/>
              <a:t>21/09/2016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2022609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884CF2-1029-46B0-BA68-08AB14E9C316}" type="datetimeFigureOut">
              <a:rPr lang="en-GB" smtClean="0"/>
              <a:t>21/09/2016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154332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884CF2-1029-46B0-BA68-08AB14E9C316}" type="datetimeFigureOut">
              <a:rPr lang="en-GB" smtClean="0"/>
              <a:t>21/09/2016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23217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884CF2-1029-46B0-BA68-08AB14E9C316}" type="datetimeFigureOut">
              <a:rPr lang="en-GB" smtClean="0"/>
              <a:t>21/09/2016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256317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884CF2-1029-46B0-BA68-08AB14E9C316}" type="datetimeFigureOut">
              <a:rPr lang="en-GB" smtClean="0"/>
              <a:t>21/09/2016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4183424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8884CF2-1029-46B0-BA68-08AB14E9C316}" type="datetimeFigureOut">
              <a:rPr lang="en-GB" smtClean="0"/>
              <a:t>21/09/2016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2019061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8884CF2-1029-46B0-BA68-08AB14E9C316}" type="datetimeFigureOut">
              <a:rPr lang="en-GB" smtClean="0"/>
              <a:t>21/09/2016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406700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8884CF2-1029-46B0-BA68-08AB14E9C316}" type="datetimeFigureOut">
              <a:rPr lang="en-GB" smtClean="0"/>
              <a:t>21/09/2016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4191473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84CF2-1029-46B0-BA68-08AB14E9C316}" type="datetimeFigureOut">
              <a:rPr lang="en-GB" smtClean="0"/>
              <a:t>21/09/2016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2387011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84CF2-1029-46B0-BA68-08AB14E9C316}" type="datetimeFigureOut">
              <a:rPr lang="en-GB" smtClean="0"/>
              <a:t>21/09/2016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4189617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84CF2-1029-46B0-BA68-08AB14E9C316}" type="datetimeFigureOut">
              <a:rPr lang="en-GB" smtClean="0"/>
              <a:t>21/09/2016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3D9E78-739F-4DD4-8E58-254DECBF7626}" type="slidenum">
              <a:rPr lang="en-GB" smtClean="0"/>
              <a:t>‹#›</a:t>
            </a:fld>
            <a:endParaRPr lang="en-GB"/>
          </a:p>
        </p:txBody>
      </p:sp>
    </p:spTree>
    <p:extLst>
      <p:ext uri="{BB962C8B-B14F-4D97-AF65-F5344CB8AC3E}">
        <p14:creationId xmlns:p14="http://schemas.microsoft.com/office/powerpoint/2010/main" val="2472766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84CF2-1029-46B0-BA68-08AB14E9C316}" type="datetimeFigureOut">
              <a:rPr lang="en-GB" smtClean="0"/>
              <a:t>21/09/2016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3D9E78-739F-4DD4-8E58-254DECBF7626}" type="slidenum">
              <a:rPr lang="en-GB" smtClean="0"/>
              <a:t>‹#›</a:t>
            </a:fld>
            <a:endParaRPr lang="en-GB"/>
          </a:p>
        </p:txBody>
      </p:sp>
    </p:spTree>
    <p:extLst>
      <p:ext uri="{BB962C8B-B14F-4D97-AF65-F5344CB8AC3E}">
        <p14:creationId xmlns:p14="http://schemas.microsoft.com/office/powerpoint/2010/main" val="2145753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hdphoto" Target="../media/hdphoto3.wdp"/><Relationship Id="rId3" Type="http://schemas.openxmlformats.org/officeDocument/2006/relationships/notesSlide" Target="../notesSlides/notesSlide1.xml"/><Relationship Id="rId7" Type="http://schemas.openxmlformats.org/officeDocument/2006/relationships/image" Target="../media/image3.jpeg"/><Relationship Id="rId12"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png"/><Relationship Id="rId11" Type="http://schemas.microsoft.com/office/2007/relationships/hdphoto" Target="../media/hdphoto2.wdp"/><Relationship Id="rId5" Type="http://schemas.openxmlformats.org/officeDocument/2006/relationships/image" Target="../media/image1.png"/><Relationship Id="rId15" Type="http://schemas.microsoft.com/office/2007/relationships/hdphoto" Target="../media/hdphoto4.wdp"/><Relationship Id="rId10" Type="http://schemas.openxmlformats.org/officeDocument/2006/relationships/image" Target="../media/image5.png"/><Relationship Id="rId4" Type="http://schemas.openxmlformats.org/officeDocument/2006/relationships/oleObject" Target="../embeddings/oleObject1.bin"/><Relationship Id="rId9" Type="http://schemas.microsoft.com/office/2007/relationships/hdphoto" Target="../media/hdphoto1.wdp"/><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microsoft.com/office/2007/relationships/hdphoto" Target="../media/hdphoto7.wdp"/><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4.png"/><Relationship Id="rId10" Type="http://schemas.microsoft.com/office/2007/relationships/hdphoto" Target="../media/hdphoto8.wdp"/><Relationship Id="rId4" Type="http://schemas.microsoft.com/office/2007/relationships/hdphoto" Target="../media/hdphoto5.wdp"/><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microsoft.com/office/2007/relationships/hdphoto" Target="../media/hdphoto10.wdp"/></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microsoft.com/office/2007/relationships/hdphoto" Target="../media/hdphoto10.wdp"/></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238895"/>
            <a:ext cx="8856984" cy="2046089"/>
          </a:xfrm>
        </p:spPr>
        <p:txBody>
          <a:bodyPr>
            <a:normAutofit/>
          </a:bodyPr>
          <a:lstStyle/>
          <a:p>
            <a:r>
              <a:rPr lang="en-US" sz="24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Newborn </a:t>
            </a:r>
            <a:r>
              <a:rPr lang="en-US" sz="24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DNA-methylation, childhood </a:t>
            </a:r>
            <a:r>
              <a:rPr lang="en-US" sz="2400" b="1" dirty="0">
                <a:solidFill>
                  <a:srgbClr val="C00000"/>
                </a:solidFill>
                <a:latin typeface="Tahoma" panose="020B0604030504040204" pitchFamily="34" charset="0"/>
                <a:ea typeface="Tahoma" panose="020B0604030504040204" pitchFamily="34" charset="0"/>
                <a:cs typeface="Tahoma" panose="020B0604030504040204" pitchFamily="34" charset="0"/>
              </a:rPr>
              <a:t>lung function, </a:t>
            </a:r>
            <a:r>
              <a:rPr lang="en-US" sz="24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and </a:t>
            </a:r>
            <a:r>
              <a:rPr lang="en-US" sz="2400" b="1" dirty="0">
                <a:solidFill>
                  <a:srgbClr val="C00000"/>
                </a:solidFill>
                <a:latin typeface="Tahoma" panose="020B0604030504040204" pitchFamily="34" charset="0"/>
                <a:ea typeface="Tahoma" panose="020B0604030504040204" pitchFamily="34" charset="0"/>
                <a:cs typeface="Tahoma" panose="020B0604030504040204" pitchFamily="34" charset="0"/>
              </a:rPr>
              <a:t>the risks of </a:t>
            </a:r>
            <a:r>
              <a:rPr lang="en-US" sz="24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asthma </a:t>
            </a:r>
            <a:r>
              <a:rPr lang="en-US" sz="2400" b="1" dirty="0">
                <a:solidFill>
                  <a:srgbClr val="C00000"/>
                </a:solidFill>
                <a:latin typeface="Tahoma" panose="020B0604030504040204" pitchFamily="34" charset="0"/>
                <a:ea typeface="Tahoma" panose="020B0604030504040204" pitchFamily="34" charset="0"/>
                <a:cs typeface="Tahoma" panose="020B0604030504040204" pitchFamily="34" charset="0"/>
              </a:rPr>
              <a:t>and COPD across the life </a:t>
            </a:r>
            <a:r>
              <a:rPr lang="en-US" sz="24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course</a:t>
            </a:r>
            <a:endParaRPr lang="en-GB" sz="2400" b="1" dirty="0">
              <a:latin typeface="Tahoma" panose="020B0604030504040204" pitchFamily="34" charset="0"/>
              <a:ea typeface="Tahoma" panose="020B0604030504040204" pitchFamily="34" charset="0"/>
              <a:cs typeface="Tahoma" panose="020B0604030504040204" pitchFamily="34" charset="0"/>
            </a:endParaRPr>
          </a:p>
        </p:txBody>
      </p:sp>
      <p:sp>
        <p:nvSpPr>
          <p:cNvPr id="3" name="Subtitle 2"/>
          <p:cNvSpPr>
            <a:spLocks noGrp="1"/>
          </p:cNvSpPr>
          <p:nvPr>
            <p:ph type="subTitle" idx="1"/>
          </p:nvPr>
        </p:nvSpPr>
        <p:spPr>
          <a:xfrm>
            <a:off x="1356556" y="3212976"/>
            <a:ext cx="6400800" cy="936104"/>
          </a:xfrm>
        </p:spPr>
        <p:txBody>
          <a:bodyPr>
            <a:normAutofit/>
          </a:bodyPr>
          <a:lstStyle/>
          <a:p>
            <a:r>
              <a:rPr lang="nl-NL" sz="2000" dirty="0" smtClean="0">
                <a:latin typeface="Tahoma" panose="020B0604030504040204" pitchFamily="34" charset="0"/>
                <a:ea typeface="Tahoma" panose="020B0604030504040204" pitchFamily="34" charset="0"/>
                <a:cs typeface="Tahoma" panose="020B0604030504040204" pitchFamily="34" charset="0"/>
              </a:rPr>
              <a:t>Martijn den Dekker</a:t>
            </a:r>
          </a:p>
          <a:p>
            <a:r>
              <a:rPr lang="nl-NL" sz="2000" dirty="0" smtClean="0">
                <a:latin typeface="Tahoma" panose="020B0604030504040204" pitchFamily="34" charset="0"/>
                <a:ea typeface="Tahoma" panose="020B0604030504040204" pitchFamily="34" charset="0"/>
                <a:cs typeface="Tahoma" panose="020B0604030504040204" pitchFamily="34" charset="0"/>
              </a:rPr>
              <a:t>September 21</a:t>
            </a:r>
            <a:r>
              <a:rPr lang="nl-NL" sz="2000" baseline="30000" dirty="0" smtClean="0">
                <a:latin typeface="Tahoma" panose="020B0604030504040204" pitchFamily="34" charset="0"/>
                <a:ea typeface="Tahoma" panose="020B0604030504040204" pitchFamily="34" charset="0"/>
                <a:cs typeface="Tahoma" panose="020B0604030504040204" pitchFamily="34" charset="0"/>
              </a:rPr>
              <a:t>th</a:t>
            </a:r>
            <a:r>
              <a:rPr lang="nl-NL" sz="2000" dirty="0" smtClean="0">
                <a:latin typeface="Tahoma" panose="020B0604030504040204" pitchFamily="34" charset="0"/>
                <a:ea typeface="Tahoma" panose="020B0604030504040204" pitchFamily="34" charset="0"/>
                <a:cs typeface="Tahoma" panose="020B0604030504040204" pitchFamily="34" charset="0"/>
              </a:rPr>
              <a:t>, 2016</a:t>
            </a:r>
            <a:endParaRPr lang="en-GB" sz="20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1159426276"/>
              </p:ext>
            </p:extLst>
          </p:nvPr>
        </p:nvGraphicFramePr>
        <p:xfrm>
          <a:off x="3101" y="22895"/>
          <a:ext cx="1374596" cy="1223863"/>
        </p:xfrm>
        <a:graphic>
          <a:graphicData uri="http://schemas.openxmlformats.org/presentationml/2006/ole">
            <mc:AlternateContent xmlns:mc="http://schemas.openxmlformats.org/markup-compatibility/2006">
              <mc:Choice xmlns:v="urn:schemas-microsoft-com:vml" Requires="v">
                <p:oleObj spid="_x0000_s1040" name="Bitmap Image" r:id="rId4" imgW="2467319" imgH="2200582" progId="PBrush">
                  <p:embed/>
                </p:oleObj>
              </mc:Choice>
              <mc:Fallback>
                <p:oleObj name="Bitmap Image" r:id="rId4" imgW="2467319" imgH="2200582" progId="PBrush">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1" y="22895"/>
                        <a:ext cx="1374596" cy="1223863"/>
                      </a:xfrm>
                      <a:prstGeom prst="rect">
                        <a:avLst/>
                      </a:prstGeom>
                      <a:noFill/>
                      <a:ln>
                        <a:noFill/>
                      </a:ln>
                    </p:spPr>
                  </p:pic>
                </p:oleObj>
              </mc:Fallback>
            </mc:AlternateContent>
          </a:graphicData>
        </a:graphic>
      </p:graphicFrame>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85109" t="17592" r="2550" b="64884"/>
          <a:stretch/>
        </p:blipFill>
        <p:spPr bwMode="auto">
          <a:xfrm>
            <a:off x="6516215" y="116633"/>
            <a:ext cx="2609619" cy="1157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540568" y="4221088"/>
            <a:ext cx="9684568" cy="2657872"/>
            <a:chOff x="0" y="1570009"/>
            <a:chExt cx="8954135" cy="2449902"/>
          </a:xfrm>
        </p:grpSpPr>
        <p:pic>
          <p:nvPicPr>
            <p:cNvPr id="15" name="Picture 14" descr="Afbeeldingsresultaat voor lung"/>
            <p:cNvPicPr>
              <a:picLocks noChangeAspect="1"/>
            </p:cNvPicPr>
            <p:nvPr/>
          </p:nvPicPr>
          <p:blipFill rotWithShape="1">
            <a:blip r:embed="rId7">
              <a:duotone>
                <a:prstClr val="black"/>
                <a:schemeClr val="accent1">
                  <a:tint val="45000"/>
                  <a:satMod val="400000"/>
                </a:schemeClr>
              </a:duotone>
              <a:extLst>
                <a:ext uri="{28A0092B-C50C-407E-A947-70E740481C1C}">
                  <a14:useLocalDpi xmlns:a14="http://schemas.microsoft.com/office/drawing/2010/main" val="0"/>
                </a:ext>
              </a:extLst>
            </a:blip>
            <a:srcRect t="33212" r="1" b="14975"/>
            <a:stretch/>
          </p:blipFill>
          <p:spPr bwMode="auto">
            <a:xfrm>
              <a:off x="439943" y="1570009"/>
              <a:ext cx="8514192" cy="2449329"/>
            </a:xfrm>
            <a:prstGeom prst="rect">
              <a:avLst/>
            </a:prstGeom>
            <a:noFill/>
            <a:ln>
              <a:noFill/>
            </a:ln>
          </p:spPr>
        </p:pic>
        <p:pic>
          <p:nvPicPr>
            <p:cNvPr id="16" name="Picture 15" descr="Afbeeldingsresultaat voor fetus"/>
            <p:cNvPicPr>
              <a:picLocks noChangeAspect="1"/>
            </p:cNvPicPr>
            <p:nvPr/>
          </p:nvPicPr>
          <p:blipFill>
            <a:blip r:embed="rId8">
              <a:duotone>
                <a:prstClr val="black"/>
                <a:schemeClr val="accent1">
                  <a:tint val="45000"/>
                  <a:satMod val="400000"/>
                </a:schemeClr>
              </a:duotone>
              <a:extLst>
                <a:ext uri="{BEBA8EAE-BF5A-486C-A8C5-ECC9F3942E4B}">
                  <a14:imgProps xmlns:a14="http://schemas.microsoft.com/office/drawing/2010/main">
                    <a14:imgLayer r:embed="rId9">
                      <a14:imgEffect>
                        <a14:backgroundRemoval t="8409" b="90000" l="10000" r="90000">
                          <a14:foregroundMark x1="51791" y1="9091" x2="59701" y2="8409"/>
                          <a14:backgroundMark x1="35970" y1="41136" x2="39552" y2="38864"/>
                          <a14:backgroundMark x1="42537" y1="47045" x2="41940" y2="45455"/>
                          <a14:backgroundMark x1="45075" y1="57273" x2="44478" y2="55682"/>
                          <a14:backgroundMark x1="69552" y1="68409" x2="77612" y2="42045"/>
                          <a14:backgroundMark x1="71194" y1="28182" x2="72687" y2="24773"/>
                          <a14:backgroundMark x1="78358" y1="20000" x2="84776" y2="52955"/>
                          <a14:backgroundMark x1="45224" y1="46136" x2="45224" y2="46591"/>
                          <a14:backgroundMark x1="43582" y1="58636" x2="43433" y2="59318"/>
                          <a14:backgroundMark x1="43582" y1="54773" x2="43582" y2="55000"/>
                          <a14:backgroundMark x1="48209" y1="86591" x2="49552" y2="86364"/>
                          <a14:backgroundMark x1="30149" y1="66818" x2="30299" y2="65909"/>
                        </a14:backgroundRemoval>
                      </a14:imgEffect>
                    </a14:imgLayer>
                  </a14:imgProps>
                </a:ext>
                <a:ext uri="{28A0092B-C50C-407E-A947-70E740481C1C}">
                  <a14:useLocalDpi xmlns:a14="http://schemas.microsoft.com/office/drawing/2010/main" val="0"/>
                </a:ext>
              </a:extLst>
            </a:blip>
            <a:srcRect/>
            <a:stretch>
              <a:fillRect/>
            </a:stretch>
          </p:blipFill>
          <p:spPr bwMode="auto">
            <a:xfrm>
              <a:off x="0" y="2044460"/>
              <a:ext cx="2838090" cy="1863306"/>
            </a:xfrm>
            <a:prstGeom prst="rect">
              <a:avLst/>
            </a:prstGeom>
            <a:noFill/>
            <a:ln>
              <a:noFill/>
            </a:ln>
          </p:spPr>
        </p:pic>
        <p:pic>
          <p:nvPicPr>
            <p:cNvPr id="17" name="Picture 16" descr="Afbeeldingsresultaat voor newborn"/>
            <p:cNvPicPr>
              <a:picLocks noChangeAspect="1"/>
            </p:cNvPicPr>
            <p:nvPr/>
          </p:nvPicPr>
          <p:blipFill>
            <a:blip r:embed="rId10" cstate="print">
              <a:duotone>
                <a:prstClr val="black"/>
                <a:schemeClr val="accent1">
                  <a:tint val="45000"/>
                  <a:satMod val="400000"/>
                </a:schemeClr>
              </a:duotone>
              <a:extLst>
                <a:ext uri="{BEBA8EAE-BF5A-486C-A8C5-ECC9F3942E4B}">
                  <a14:imgProps xmlns:a14="http://schemas.microsoft.com/office/drawing/2010/main">
                    <a14:imgLayer r:embed="rId11">
                      <a14:imgEffect>
                        <a14:backgroundRemoval t="9851" b="89851" l="3854" r="98783">
                          <a14:foregroundMark x1="8316" y1="31343" x2="8519" y2="49254"/>
                          <a14:foregroundMark x1="3854" y1="37015" x2="4057" y2="45672"/>
                          <a14:foregroundMark x1="91684" y1="54030" x2="94726" y2="74627"/>
                          <a14:foregroundMark x1="98783" y1="62090" x2="98580" y2="70746"/>
                        </a14:backgroundRemoval>
                      </a14:imgEffect>
                    </a14:imgLayer>
                  </a14:imgProps>
                </a:ext>
                <a:ext uri="{28A0092B-C50C-407E-A947-70E740481C1C}">
                  <a14:useLocalDpi xmlns:a14="http://schemas.microsoft.com/office/drawing/2010/main" val="0"/>
                </a:ext>
              </a:extLst>
            </a:blip>
            <a:srcRect/>
            <a:stretch>
              <a:fillRect/>
            </a:stretch>
          </p:blipFill>
          <p:spPr bwMode="auto">
            <a:xfrm>
              <a:off x="2518914" y="2260121"/>
              <a:ext cx="1854679" cy="1268083"/>
            </a:xfrm>
            <a:prstGeom prst="rect">
              <a:avLst/>
            </a:prstGeom>
            <a:noFill/>
            <a:ln>
              <a:noFill/>
            </a:ln>
          </p:spPr>
        </p:pic>
        <p:pic>
          <p:nvPicPr>
            <p:cNvPr id="18" name="Picture 17" descr="Afbeeldingsresultaat voor child standing"/>
            <p:cNvPicPr>
              <a:picLocks noChangeAspect="1"/>
            </p:cNvPicPr>
            <p:nvPr/>
          </p:nvPicPr>
          <p:blipFill>
            <a:blip r:embed="rId12">
              <a:duotone>
                <a:prstClr val="black"/>
                <a:schemeClr val="accent1">
                  <a:tint val="45000"/>
                  <a:satMod val="400000"/>
                </a:schemeClr>
              </a:duotone>
              <a:extLst>
                <a:ext uri="{BEBA8EAE-BF5A-486C-A8C5-ECC9F3942E4B}">
                  <a14:imgProps xmlns:a14="http://schemas.microsoft.com/office/drawing/2010/main">
                    <a14:imgLayer r:embed="rId13">
                      <a14:imgEffect>
                        <a14:backgroundRemoval t="1143" b="93429" l="7237" r="90132">
                          <a14:foregroundMark x1="13816" y1="14571" x2="29605" y2="5429"/>
                          <a14:foregroundMark x1="40789" y1="7429" x2="51316" y2="2571"/>
                          <a14:foregroundMark x1="81579" y1="8857" x2="92105" y2="17429"/>
                          <a14:foregroundMark x1="29605" y1="1143" x2="29605" y2="2571"/>
                          <a14:foregroundMark x1="31579" y1="91429" x2="49342" y2="89143"/>
                          <a14:foregroundMark x1="62500" y1="93714" x2="60526" y2="90000"/>
                          <a14:foregroundMark x1="7237" y1="15429" x2="9211" y2="16286"/>
                          <a14:foregroundMark x1="27632" y1="92571" x2="31579" y2="92571"/>
                          <a14:backgroundMark x1="44737" y1="92857" x2="50658" y2="92571"/>
                          <a14:backgroundMark x1="21053" y1="95143" x2="23026" y2="93143"/>
                        </a14:backgroundRemoval>
                      </a14:imgEffect>
                    </a14:imgLayer>
                  </a14:imgProps>
                </a:ext>
                <a:ext uri="{28A0092B-C50C-407E-A947-70E740481C1C}">
                  <a14:useLocalDpi xmlns:a14="http://schemas.microsoft.com/office/drawing/2010/main" val="0"/>
                </a:ext>
              </a:extLst>
            </a:blip>
            <a:srcRect/>
            <a:stretch>
              <a:fillRect/>
            </a:stretch>
          </p:blipFill>
          <p:spPr bwMode="auto">
            <a:xfrm>
              <a:off x="5312253" y="1932297"/>
              <a:ext cx="907392" cy="2087614"/>
            </a:xfrm>
            <a:prstGeom prst="rect">
              <a:avLst/>
            </a:prstGeom>
            <a:noFill/>
            <a:ln>
              <a:noFill/>
            </a:ln>
          </p:spPr>
        </p:pic>
        <p:pic>
          <p:nvPicPr>
            <p:cNvPr id="19" name="Picture 18" descr="Afbeeldingsresultaat voor old man standing"/>
            <p:cNvPicPr>
              <a:picLocks noChangeAspect="1"/>
            </p:cNvPicPr>
            <p:nvPr/>
          </p:nvPicPr>
          <p:blipFill>
            <a:blip r:embed="rId14">
              <a:duotone>
                <a:prstClr val="black"/>
                <a:schemeClr val="accent1">
                  <a:tint val="45000"/>
                  <a:satMod val="400000"/>
                </a:schemeClr>
              </a:duotone>
              <a:extLst>
                <a:ext uri="{BEBA8EAE-BF5A-486C-A8C5-ECC9F3942E4B}">
                  <a14:imgProps xmlns:a14="http://schemas.microsoft.com/office/drawing/2010/main">
                    <a14:imgLayer r:embed="rId15">
                      <a14:imgEffect>
                        <a14:backgroundRemoval t="7506" b="98547" l="10000" r="90000">
                          <a14:foregroundMark x1="38000" y1="7990" x2="47750" y2="7990"/>
                          <a14:foregroundMark x1="19000" y1="92252" x2="49750" y2="96126"/>
                          <a14:foregroundMark x1="53500" y1="90799" x2="54500" y2="98547"/>
                        </a14:backgroundRemoval>
                      </a14:imgEffect>
                    </a14:imgLayer>
                  </a14:imgProps>
                </a:ext>
                <a:ext uri="{28A0092B-C50C-407E-A947-70E740481C1C}">
                  <a14:useLocalDpi xmlns:a14="http://schemas.microsoft.com/office/drawing/2010/main" val="0"/>
                </a:ext>
              </a:extLst>
            </a:blip>
            <a:srcRect/>
            <a:stretch>
              <a:fillRect/>
            </a:stretch>
          </p:blipFill>
          <p:spPr bwMode="auto">
            <a:xfrm>
              <a:off x="6830961" y="1768404"/>
              <a:ext cx="1924850" cy="1983958"/>
            </a:xfrm>
            <a:prstGeom prst="rect">
              <a:avLst/>
            </a:prstGeom>
            <a:noFill/>
            <a:ln>
              <a:noFill/>
            </a:ln>
          </p:spPr>
        </p:pic>
      </p:grpSp>
    </p:spTree>
    <p:extLst>
      <p:ext uri="{BB962C8B-B14F-4D97-AF65-F5344CB8AC3E}">
        <p14:creationId xmlns:p14="http://schemas.microsoft.com/office/powerpoint/2010/main" val="1660007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A </a:t>
            </a:r>
            <a:r>
              <a:rPr lang="en-US" sz="2000" dirty="0">
                <a:solidFill>
                  <a:schemeClr val="tx2"/>
                </a:solidFill>
                <a:latin typeface="Tahoma" panose="020B0604030504040204" pitchFamily="34" charset="0"/>
                <a:ea typeface="Tahoma" panose="020B0604030504040204" pitchFamily="34" charset="0"/>
                <a:cs typeface="Tahoma" panose="020B0604030504040204" pitchFamily="34" charset="0"/>
              </a:rPr>
              <a:t>differentially methylated region (DMR) is a genomic region with multiple adjacent CpG sites that exhibit different methylation statuses among multiple samples</a:t>
            </a: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en-US" sz="2000" dirty="0">
                <a:solidFill>
                  <a:schemeClr val="tx2"/>
                </a:solidFill>
                <a:latin typeface="Tahoma" panose="020B0604030504040204" pitchFamily="34" charset="0"/>
                <a:ea typeface="Tahoma" panose="020B0604030504040204" pitchFamily="34" charset="0"/>
                <a:cs typeface="Tahoma" panose="020B0604030504040204" pitchFamily="34" charset="0"/>
              </a:rPr>
              <a:t>Identification of DMRs as opposed to single CpGs is conceptually consistent with what is known about DNA methylation patterns in the human genome</a:t>
            </a:r>
          </a:p>
          <a:p>
            <a:pPr lvl="1"/>
            <a:r>
              <a:rPr lang="en-US" sz="1600" dirty="0">
                <a:solidFill>
                  <a:schemeClr val="tx2"/>
                </a:solidFill>
                <a:latin typeface="Tahoma" panose="020B0604030504040204" pitchFamily="34" charset="0"/>
                <a:ea typeface="Tahoma" panose="020B0604030504040204" pitchFamily="34" charset="0"/>
                <a:cs typeface="Tahoma" panose="020B0604030504040204" pitchFamily="34" charset="0"/>
              </a:rPr>
              <a:t>a single methylated CpG may occasionally be linked to gene expression </a:t>
            </a:r>
            <a:r>
              <a:rPr lang="en-US"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regulation</a:t>
            </a:r>
          </a:p>
          <a:p>
            <a:pPr lvl="1"/>
            <a:r>
              <a:rPr lang="en-US" sz="1600" dirty="0">
                <a:solidFill>
                  <a:schemeClr val="tx2"/>
                </a:solidFill>
                <a:latin typeface="Tahoma" panose="020B0604030504040204" pitchFamily="34" charset="0"/>
                <a:ea typeface="Tahoma" panose="020B0604030504040204" pitchFamily="34" charset="0"/>
                <a:cs typeface="Tahoma" panose="020B0604030504040204" pitchFamily="34" charset="0"/>
              </a:rPr>
              <a:t>DMRs can control cell-type-specific transcriptional repression of an associated gene</a:t>
            </a:r>
            <a:endParaRPr lang="en-US" sz="1600"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6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lgn="ctr">
              <a:buNone/>
            </a:pPr>
            <a:endParaRPr lang="en-GB" sz="2000" dirty="0">
              <a:latin typeface="Arial" panose="020B0604020202020204" pitchFamily="34" charset="0"/>
              <a:cs typeface="Arial" panose="020B0604020202020204" pitchFamily="34" charset="0"/>
            </a:endParaRPr>
          </a:p>
        </p:txBody>
      </p:sp>
      <p:pic>
        <p:nvPicPr>
          <p:cNvPr id="5122" name="Picture 2" descr="http://www.xeneticafontao.com/UserFiles/xfontao/molecular/GENOMICA/CHI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0586" y="5445224"/>
            <a:ext cx="2275017" cy="136815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Methods</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discovery</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analysis</a:t>
            </a:r>
            <a:endPar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5" name="Rectangle 4"/>
          <p:cNvSpPr>
            <a:spLocks noChangeArrowheads="1"/>
          </p:cNvSpPr>
          <p:nvPr/>
        </p:nvSpPr>
        <p:spPr bwMode="auto">
          <a:xfrm>
            <a:off x="1141975" y="6381328"/>
            <a:ext cx="7019925" cy="363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13607" rIns="0" bIns="0" numCol="1" anchor="ctr" anchorCtr="0" compatLnSpc="1">
            <a:prstTxWarp prst="textNoShape">
              <a:avLst/>
            </a:prstTxWarp>
          </a:bodyPr>
          <a:lst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9pPr>
          </a:lstStyle>
          <a:p>
            <a:pPr>
              <a:tabLst>
                <a:tab pos="723900" algn="l"/>
                <a:tab pos="1447800" algn="l"/>
                <a:tab pos="2171700" algn="l"/>
                <a:tab pos="2895600" algn="l"/>
                <a:tab pos="3619500" algn="l"/>
                <a:tab pos="4343400" algn="l"/>
                <a:tab pos="5067300" algn="l"/>
                <a:tab pos="5791200" algn="l"/>
                <a:tab pos="6515100" algn="l"/>
              </a:tabLst>
            </a:pPr>
            <a:r>
              <a:rPr lang="en-US" altLang="en-US" sz="1200" dirty="0" smtClean="0">
                <a:solidFill>
                  <a:schemeClr val="tx1"/>
                </a:solidFill>
                <a:cs typeface="Arial Unicode MS" pitchFamily="32" charset="0"/>
              </a:rPr>
              <a:t>Bock C. Nature Reviews Genetics 13(2012)</a:t>
            </a:r>
            <a:endParaRPr lang="en-US" altLang="en-US" sz="1200" dirty="0">
              <a:solidFill>
                <a:schemeClr val="tx1"/>
              </a:solidFill>
              <a:cs typeface="Arial Unicode MS" pitchFamily="32" charset="0"/>
            </a:endParaRPr>
          </a:p>
        </p:txBody>
      </p:sp>
    </p:spTree>
    <p:extLst>
      <p:ext uri="{BB962C8B-B14F-4D97-AF65-F5344CB8AC3E}">
        <p14:creationId xmlns:p14="http://schemas.microsoft.com/office/powerpoint/2010/main" val="1106161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Methods</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99" t="22000" r="66172" b="17500"/>
          <a:stretch/>
        </p:blipFill>
        <p:spPr bwMode="auto">
          <a:xfrm>
            <a:off x="276982" y="1340768"/>
            <a:ext cx="8606207"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76982" y="2852936"/>
            <a:ext cx="8183450" cy="3168352"/>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491880" y="6281936"/>
            <a:ext cx="2045753" cy="369332"/>
          </a:xfrm>
          <a:prstGeom prst="rect">
            <a:avLst/>
          </a:prstGeom>
          <a:noFill/>
        </p:spPr>
        <p:txBody>
          <a:bodyPr wrap="none" rtlCol="0">
            <a:spAutoFit/>
          </a:bodyPr>
          <a:lstStyle/>
          <a:p>
            <a:r>
              <a:rPr lang="nl-NL" b="1" dirty="0" err="1" smtClean="0">
                <a:solidFill>
                  <a:srgbClr val="FF0000"/>
                </a:solidFill>
              </a:rPr>
              <a:t>Secondary</a:t>
            </a:r>
            <a:r>
              <a:rPr lang="nl-NL" b="1" dirty="0" smtClean="0">
                <a:solidFill>
                  <a:srgbClr val="FF0000"/>
                </a:solidFill>
              </a:rPr>
              <a:t> analyses</a:t>
            </a:r>
            <a:endParaRPr lang="en-US" b="1" dirty="0">
              <a:solidFill>
                <a:srgbClr val="FF0000"/>
              </a:solidFill>
            </a:endParaRPr>
          </a:p>
        </p:txBody>
      </p:sp>
      <p:cxnSp>
        <p:nvCxnSpPr>
          <p:cNvPr id="10" name="Straight Arrow Connector 9"/>
          <p:cNvCxnSpPr/>
          <p:nvPr/>
        </p:nvCxnSpPr>
        <p:spPr>
          <a:xfrm flipV="1">
            <a:off x="4583906" y="6021288"/>
            <a:ext cx="0" cy="26064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8670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Associations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of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identified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DMRs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with</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a:t>
            </a:r>
          </a:p>
          <a:p>
            <a:pPr lvl="1">
              <a:lnSpc>
                <a:spcPct val="150000"/>
              </a:lnSpc>
            </a:pPr>
            <a:r>
              <a:rPr lang="nl-NL" sz="18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Asthma</a:t>
            </a:r>
            <a:r>
              <a:rPr lang="nl-NL" sz="1800" dirty="0" smtClean="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18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children</a:t>
            </a:r>
            <a:r>
              <a:rPr lang="nl-NL" sz="18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Generation</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R)</a:t>
            </a:r>
          </a:p>
          <a:p>
            <a:pPr lvl="1">
              <a:lnSpc>
                <a:spcPct val="150000"/>
              </a:lnSpc>
            </a:pP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Lung</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function</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adolescents</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adults</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(ALSPAC, Rotterdam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Study</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a:t>
            </a:r>
          </a:p>
          <a:p>
            <a:pPr lvl="1">
              <a:lnSpc>
                <a:spcPct val="150000"/>
              </a:lnSpc>
            </a:pP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COPD </a:t>
            </a:r>
            <a:r>
              <a:rPr lang="nl-NL" sz="1800" dirty="0" smtClean="0">
                <a:solidFill>
                  <a:schemeClr val="tx2"/>
                </a:solidFill>
                <a:latin typeface="Tahoma" panose="020B0604030504040204" pitchFamily="34" charset="0"/>
                <a:ea typeface="Tahoma" panose="020B0604030504040204" pitchFamily="34" charset="0"/>
                <a:cs typeface="Tahoma" panose="020B0604030504040204" pitchFamily="34" charset="0"/>
              </a:rPr>
              <a:t>in </a:t>
            </a:r>
            <a:r>
              <a:rPr lang="nl-NL" sz="18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adults</a:t>
            </a:r>
            <a:r>
              <a:rPr lang="nl-NL" sz="1800" dirty="0" smtClean="0">
                <a:solidFill>
                  <a:schemeClr val="tx2"/>
                </a:solidFill>
                <a:latin typeface="Tahoma" panose="020B0604030504040204" pitchFamily="34" charset="0"/>
                <a:ea typeface="Tahoma" panose="020B0604030504040204" pitchFamily="34" charset="0"/>
                <a:cs typeface="Tahoma" panose="020B0604030504040204" pitchFamily="34" charset="0"/>
              </a:rPr>
              <a:t> (Rotterdam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Study</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a:t>
            </a:r>
          </a:p>
          <a:p>
            <a:pPr lvl="1">
              <a:lnSpc>
                <a:spcPct val="150000"/>
              </a:lnSpc>
            </a:pP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Gene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expression</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children</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(INMA)</a:t>
            </a:r>
          </a:p>
          <a:p>
            <a:pPr lvl="1">
              <a:lnSpc>
                <a:spcPct val="150000"/>
              </a:lnSpc>
            </a:pP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Gene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expression</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adults</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 (Rotterdam </a:t>
            </a:r>
            <a:r>
              <a:rPr lang="nl-NL" sz="1800" dirty="0" err="1">
                <a:solidFill>
                  <a:schemeClr val="tx2"/>
                </a:solidFill>
                <a:latin typeface="Tahoma" panose="020B0604030504040204" pitchFamily="34" charset="0"/>
                <a:ea typeface="Tahoma" panose="020B0604030504040204" pitchFamily="34" charset="0"/>
                <a:cs typeface="Tahoma" panose="020B0604030504040204" pitchFamily="34" charset="0"/>
              </a:rPr>
              <a:t>Study</a:t>
            </a:r>
            <a:r>
              <a:rPr lang="nl-NL" sz="1800" dirty="0">
                <a:solidFill>
                  <a:schemeClr val="tx2"/>
                </a:solidFill>
                <a:latin typeface="Tahoma" panose="020B0604030504040204" pitchFamily="34" charset="0"/>
                <a:ea typeface="Tahoma" panose="020B0604030504040204" pitchFamily="34" charset="0"/>
                <a:cs typeface="Tahoma" panose="020B0604030504040204" pitchFamily="34" charset="0"/>
              </a:rPr>
              <a:t>)</a:t>
            </a: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Pathway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analyses</a:t>
            </a:r>
          </a:p>
          <a:p>
            <a:pPr lvl="1"/>
            <a:endParaRPr lang="nl-NL" sz="1200"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lvl="1"/>
            <a:endPar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000" dirty="0" smtClean="0">
              <a:latin typeface="Arial" panose="020B0604020202020204" pitchFamily="34" charset="0"/>
              <a:cs typeface="Arial" panose="020B0604020202020204" pitchFamily="34" charset="0"/>
            </a:endParaRPr>
          </a:p>
          <a:p>
            <a:pPr marL="0" indent="0" algn="ctr">
              <a:buNone/>
            </a:pPr>
            <a:endParaRPr lang="en-GB" sz="2000" dirty="0">
              <a:latin typeface="Arial" panose="020B0604020202020204" pitchFamily="34" charset="0"/>
              <a:cs typeface="Arial" panose="020B0604020202020204" pitchFamily="34" charset="0"/>
            </a:endParaRPr>
          </a:p>
        </p:txBody>
      </p:sp>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Methods</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secondary</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analyses</a:t>
            </a:r>
            <a:endPar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grpSp>
        <p:nvGrpSpPr>
          <p:cNvPr id="7" name="Group 6"/>
          <p:cNvGrpSpPr/>
          <p:nvPr/>
        </p:nvGrpSpPr>
        <p:grpSpPr>
          <a:xfrm>
            <a:off x="2755687" y="5574614"/>
            <a:ext cx="3851920" cy="1073696"/>
            <a:chOff x="0" y="1570009"/>
            <a:chExt cx="8954135" cy="2449902"/>
          </a:xfrm>
        </p:grpSpPr>
        <p:pic>
          <p:nvPicPr>
            <p:cNvPr id="8" name="Picture 7" descr="Afbeeldingsresultaat voor lung"/>
            <p:cNvPicPr>
              <a:picLocks noChangeAspect="1"/>
            </p:cNvPicPr>
            <p:nvPr/>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t="33212" r="1" b="14975"/>
            <a:stretch/>
          </p:blipFill>
          <p:spPr bwMode="auto">
            <a:xfrm>
              <a:off x="439943" y="1570009"/>
              <a:ext cx="8514192" cy="2449329"/>
            </a:xfrm>
            <a:prstGeom prst="rect">
              <a:avLst/>
            </a:prstGeom>
            <a:noFill/>
            <a:ln>
              <a:noFill/>
            </a:ln>
          </p:spPr>
        </p:pic>
        <p:pic>
          <p:nvPicPr>
            <p:cNvPr id="9" name="Picture 8" descr="Afbeeldingsresultaat voor fetus"/>
            <p:cNvPicPr>
              <a:picLocks noChangeAspect="1"/>
            </p:cNvPicPr>
            <p:nvPr/>
          </p:nvPicPr>
          <p:blipFill>
            <a:blip r:embed="rId3" cstate="print">
              <a:duotone>
                <a:prstClr val="black"/>
                <a:schemeClr val="accent1">
                  <a:tint val="45000"/>
                  <a:satMod val="400000"/>
                </a:schemeClr>
              </a:duotone>
              <a:extLst>
                <a:ext uri="{BEBA8EAE-BF5A-486C-A8C5-ECC9F3942E4B}">
                  <a14:imgProps xmlns:a14="http://schemas.microsoft.com/office/drawing/2010/main">
                    <a14:imgLayer r:embed="rId4">
                      <a14:imgEffect>
                        <a14:backgroundRemoval t="8409" b="90000" l="10000" r="90000">
                          <a14:foregroundMark x1="51791" y1="9091" x2="59701" y2="8409"/>
                          <a14:backgroundMark x1="35970" y1="41136" x2="39552" y2="38864"/>
                          <a14:backgroundMark x1="42537" y1="47045" x2="41940" y2="45455"/>
                          <a14:backgroundMark x1="45075" y1="57273" x2="44478" y2="55682"/>
                          <a14:backgroundMark x1="69552" y1="68409" x2="77612" y2="42045"/>
                          <a14:backgroundMark x1="71194" y1="28182" x2="72687" y2="24773"/>
                          <a14:backgroundMark x1="78358" y1="20000" x2="84776" y2="52955"/>
                          <a14:backgroundMark x1="45224" y1="46136" x2="45224" y2="46591"/>
                          <a14:backgroundMark x1="43582" y1="58636" x2="43433" y2="59318"/>
                          <a14:backgroundMark x1="43582" y1="54773" x2="43582" y2="55000"/>
                          <a14:backgroundMark x1="48209" y1="86591" x2="49552" y2="86364"/>
                          <a14:backgroundMark x1="30149" y1="66818" x2="30299" y2="65909"/>
                        </a14:backgroundRemoval>
                      </a14:imgEffect>
                    </a14:imgLayer>
                  </a14:imgProps>
                </a:ext>
                <a:ext uri="{28A0092B-C50C-407E-A947-70E740481C1C}">
                  <a14:useLocalDpi xmlns:a14="http://schemas.microsoft.com/office/drawing/2010/main" val="0"/>
                </a:ext>
              </a:extLst>
            </a:blip>
            <a:srcRect/>
            <a:stretch>
              <a:fillRect/>
            </a:stretch>
          </p:blipFill>
          <p:spPr bwMode="auto">
            <a:xfrm>
              <a:off x="0" y="2044460"/>
              <a:ext cx="2838090" cy="1863306"/>
            </a:xfrm>
            <a:prstGeom prst="rect">
              <a:avLst/>
            </a:prstGeom>
            <a:noFill/>
            <a:ln>
              <a:noFill/>
            </a:ln>
          </p:spPr>
        </p:pic>
        <p:pic>
          <p:nvPicPr>
            <p:cNvPr id="10" name="Picture 9" descr="Afbeeldingsresultaat voor newborn"/>
            <p:cNvPicPr>
              <a:picLocks noChangeAspect="1"/>
            </p:cNvPicPr>
            <p:nvPr/>
          </p:nvPicPr>
          <p:blipFill>
            <a:blip r:embed="rId5" cstate="print">
              <a:duotone>
                <a:prstClr val="black"/>
                <a:schemeClr val="accent1">
                  <a:tint val="45000"/>
                  <a:satMod val="400000"/>
                </a:schemeClr>
              </a:duotone>
              <a:extLst>
                <a:ext uri="{BEBA8EAE-BF5A-486C-A8C5-ECC9F3942E4B}">
                  <a14:imgProps xmlns:a14="http://schemas.microsoft.com/office/drawing/2010/main">
                    <a14:imgLayer r:embed="rId6">
                      <a14:imgEffect>
                        <a14:backgroundRemoval t="9851" b="89851" l="3854" r="98783">
                          <a14:foregroundMark x1="8316" y1="31343" x2="8519" y2="49254"/>
                          <a14:foregroundMark x1="3854" y1="37015" x2="4057" y2="45672"/>
                          <a14:foregroundMark x1="91684" y1="54030" x2="94726" y2="74627"/>
                          <a14:foregroundMark x1="98783" y1="62090" x2="98580" y2="70746"/>
                        </a14:backgroundRemoval>
                      </a14:imgEffect>
                    </a14:imgLayer>
                  </a14:imgProps>
                </a:ext>
                <a:ext uri="{28A0092B-C50C-407E-A947-70E740481C1C}">
                  <a14:useLocalDpi xmlns:a14="http://schemas.microsoft.com/office/drawing/2010/main" val="0"/>
                </a:ext>
              </a:extLst>
            </a:blip>
            <a:srcRect/>
            <a:stretch>
              <a:fillRect/>
            </a:stretch>
          </p:blipFill>
          <p:spPr bwMode="auto">
            <a:xfrm>
              <a:off x="2518914" y="2260121"/>
              <a:ext cx="1854679" cy="1268083"/>
            </a:xfrm>
            <a:prstGeom prst="rect">
              <a:avLst/>
            </a:prstGeom>
            <a:noFill/>
            <a:ln>
              <a:noFill/>
            </a:ln>
          </p:spPr>
        </p:pic>
        <p:pic>
          <p:nvPicPr>
            <p:cNvPr id="11" name="Picture 10" descr="Afbeeldingsresultaat voor child standing"/>
            <p:cNvPicPr>
              <a:picLocks noChangeAspect="1"/>
            </p:cNvPicPr>
            <p:nvPr/>
          </p:nvPicPr>
          <p:blipFill>
            <a:blip r:embed="rId7" cstate="print">
              <a:duotone>
                <a:prstClr val="black"/>
                <a:schemeClr val="accent1">
                  <a:tint val="45000"/>
                  <a:satMod val="400000"/>
                </a:schemeClr>
              </a:duotone>
              <a:extLst>
                <a:ext uri="{BEBA8EAE-BF5A-486C-A8C5-ECC9F3942E4B}">
                  <a14:imgProps xmlns:a14="http://schemas.microsoft.com/office/drawing/2010/main">
                    <a14:imgLayer r:embed="rId8">
                      <a14:imgEffect>
                        <a14:backgroundRemoval t="1143" b="93429" l="7237" r="90132">
                          <a14:foregroundMark x1="13816" y1="14571" x2="29605" y2="5429"/>
                          <a14:foregroundMark x1="40789" y1="7429" x2="51316" y2="2571"/>
                          <a14:foregroundMark x1="81579" y1="8857" x2="92105" y2="17429"/>
                          <a14:foregroundMark x1="29605" y1="1143" x2="29605" y2="2571"/>
                          <a14:foregroundMark x1="31579" y1="91429" x2="49342" y2="89143"/>
                          <a14:foregroundMark x1="62500" y1="93714" x2="60526" y2="90000"/>
                          <a14:foregroundMark x1="7237" y1="15429" x2="9211" y2="16286"/>
                          <a14:foregroundMark x1="27632" y1="92571" x2="31579" y2="92571"/>
                          <a14:backgroundMark x1="44737" y1="92857" x2="50658" y2="92571"/>
                          <a14:backgroundMark x1="21053" y1="95143" x2="23026" y2="93143"/>
                        </a14:backgroundRemoval>
                      </a14:imgEffect>
                    </a14:imgLayer>
                  </a14:imgProps>
                </a:ext>
                <a:ext uri="{28A0092B-C50C-407E-A947-70E740481C1C}">
                  <a14:useLocalDpi xmlns:a14="http://schemas.microsoft.com/office/drawing/2010/main" val="0"/>
                </a:ext>
              </a:extLst>
            </a:blip>
            <a:srcRect/>
            <a:stretch>
              <a:fillRect/>
            </a:stretch>
          </p:blipFill>
          <p:spPr bwMode="auto">
            <a:xfrm>
              <a:off x="5312253" y="1932297"/>
              <a:ext cx="907392" cy="2087614"/>
            </a:xfrm>
            <a:prstGeom prst="rect">
              <a:avLst/>
            </a:prstGeom>
            <a:noFill/>
            <a:ln>
              <a:noFill/>
            </a:ln>
          </p:spPr>
        </p:pic>
        <p:pic>
          <p:nvPicPr>
            <p:cNvPr id="12" name="Picture 11" descr="Afbeeldingsresultaat voor old man standing"/>
            <p:cNvPicPr>
              <a:picLocks noChangeAspect="1"/>
            </p:cNvPicPr>
            <p:nvPr/>
          </p:nvPicPr>
          <p:blipFill>
            <a:blip r:embed="rId9" cstate="print">
              <a:duotone>
                <a:prstClr val="black"/>
                <a:schemeClr val="accent1">
                  <a:tint val="45000"/>
                  <a:satMod val="400000"/>
                </a:schemeClr>
              </a:duotone>
              <a:extLst>
                <a:ext uri="{BEBA8EAE-BF5A-486C-A8C5-ECC9F3942E4B}">
                  <a14:imgProps xmlns:a14="http://schemas.microsoft.com/office/drawing/2010/main">
                    <a14:imgLayer r:embed="rId10">
                      <a14:imgEffect>
                        <a14:backgroundRemoval t="7506" b="98547" l="10000" r="90000">
                          <a14:foregroundMark x1="38000" y1="7990" x2="47750" y2="7990"/>
                          <a14:foregroundMark x1="19000" y1="92252" x2="49750" y2="96126"/>
                          <a14:foregroundMark x1="53500" y1="90799" x2="54500" y2="98547"/>
                        </a14:backgroundRemoval>
                      </a14:imgEffect>
                    </a14:imgLayer>
                  </a14:imgProps>
                </a:ext>
                <a:ext uri="{28A0092B-C50C-407E-A947-70E740481C1C}">
                  <a14:useLocalDpi xmlns:a14="http://schemas.microsoft.com/office/drawing/2010/main" val="0"/>
                </a:ext>
              </a:extLst>
            </a:blip>
            <a:srcRect/>
            <a:stretch>
              <a:fillRect/>
            </a:stretch>
          </p:blipFill>
          <p:spPr bwMode="auto">
            <a:xfrm>
              <a:off x="6830961" y="1768404"/>
              <a:ext cx="1924850" cy="1983958"/>
            </a:xfrm>
            <a:prstGeom prst="rect">
              <a:avLst/>
            </a:prstGeom>
            <a:noFill/>
            <a:ln>
              <a:noFill/>
            </a:ln>
          </p:spPr>
        </p:pic>
      </p:grpSp>
    </p:spTree>
    <p:extLst>
      <p:ext uri="{BB962C8B-B14F-4D97-AF65-F5344CB8AC3E}">
        <p14:creationId xmlns:p14="http://schemas.microsoft.com/office/powerpoint/2010/main" val="618824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Picture 4" descr="\\store\department\genr\opslag-basis\Genetics\ExportGWA\Martijn\Epigenetica\Lung Function\Article\Figures\FEV1_manhattan_VJ.jpg"/>
          <p:cNvPicPr/>
          <p:nvPr/>
        </p:nvPicPr>
        <p:blipFill rotWithShape="1">
          <a:blip r:embed="rId2">
            <a:extLst>
              <a:ext uri="{28A0092B-C50C-407E-A947-70E740481C1C}">
                <a14:useLocalDpi xmlns:a14="http://schemas.microsoft.com/office/drawing/2010/main" val="0"/>
              </a:ext>
            </a:extLst>
          </a:blip>
          <a:srcRect l="6305"/>
          <a:stretch/>
        </p:blipFill>
        <p:spPr bwMode="auto">
          <a:xfrm>
            <a:off x="9748" y="914400"/>
            <a:ext cx="9148316" cy="5610324"/>
          </a:xfrm>
          <a:prstGeom prst="rect">
            <a:avLst/>
          </a:prstGeom>
          <a:noFill/>
          <a:ln>
            <a:noFill/>
          </a:ln>
        </p:spPr>
      </p:pic>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Results – discovery analysis</a:t>
            </a:r>
            <a:endParaRPr lang="en-US" sz="2400" baseline="-250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7" name="TextBox 6"/>
          <p:cNvSpPr txBox="1"/>
          <p:nvPr/>
        </p:nvSpPr>
        <p:spPr>
          <a:xfrm>
            <a:off x="3995936" y="1105079"/>
            <a:ext cx="655949" cy="369332"/>
          </a:xfrm>
          <a:prstGeom prst="rect">
            <a:avLst/>
          </a:prstGeom>
          <a:noFill/>
        </p:spPr>
        <p:txBody>
          <a:bodyPr wrap="none" rtlCol="0">
            <a:spAutoFit/>
          </a:bodyPr>
          <a:lstStyle/>
          <a:p>
            <a:r>
              <a:rPr lang="nl-NL" dirty="0" smtClean="0">
                <a:solidFill>
                  <a:schemeClr val="tx2"/>
                </a:solidFill>
                <a:latin typeface="Tahoma" panose="020B0604030504040204" pitchFamily="34" charset="0"/>
                <a:ea typeface="Tahoma" panose="020B0604030504040204" pitchFamily="34" charset="0"/>
                <a:cs typeface="Tahoma" panose="020B0604030504040204" pitchFamily="34" charset="0"/>
              </a:rPr>
              <a:t>FEV</a:t>
            </a:r>
            <a:r>
              <a:rPr lang="nl-NL" baseline="-25000" dirty="0" smtClean="0">
                <a:solidFill>
                  <a:schemeClr val="tx2"/>
                </a:solidFill>
                <a:latin typeface="Tahoma" panose="020B0604030504040204" pitchFamily="34" charset="0"/>
                <a:ea typeface="Tahoma" panose="020B0604030504040204" pitchFamily="34" charset="0"/>
                <a:cs typeface="Tahoma" panose="020B0604030504040204" pitchFamily="34" charset="0"/>
              </a:rPr>
              <a:t>1</a:t>
            </a:r>
            <a:endParaRPr lang="en-US"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12864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2000" dirty="0">
              <a:latin typeface="Arial" panose="020B0604020202020204" pitchFamily="34" charset="0"/>
              <a:cs typeface="Arial" panose="020B0604020202020204" pitchFamily="34" charset="0"/>
            </a:endParaRPr>
          </a:p>
          <a:p>
            <a:pPr marL="0" indent="0" algn="ctr">
              <a:buNone/>
            </a:pPr>
            <a:endParaRPr lang="en-GB" sz="2000" dirty="0">
              <a:latin typeface="Arial" panose="020B0604020202020204" pitchFamily="34" charset="0"/>
              <a:cs typeface="Arial" panose="020B0604020202020204" pitchFamily="34" charset="0"/>
            </a:endParaRPr>
          </a:p>
        </p:txBody>
      </p:sp>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a:solidFill>
                  <a:srgbClr val="C00000"/>
                </a:solidFill>
                <a:latin typeface="Tahoma" panose="020B0604030504040204" pitchFamily="34" charset="0"/>
                <a:ea typeface="Tahoma" panose="020B0604030504040204" pitchFamily="34" charset="0"/>
                <a:cs typeface="Tahoma" panose="020B0604030504040204" pitchFamily="34" charset="0"/>
              </a:rPr>
              <a:t>Results – </a:t>
            </a:r>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top 10 DMRs associated with childhood lung function</a:t>
            </a:r>
            <a:endParaRPr lang="en-US" sz="2400" baseline="-250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75060633"/>
              </p:ext>
            </p:extLst>
          </p:nvPr>
        </p:nvGraphicFramePr>
        <p:xfrm>
          <a:off x="301600" y="1772816"/>
          <a:ext cx="8537598" cy="3566160"/>
        </p:xfrm>
        <a:graphic>
          <a:graphicData uri="http://schemas.openxmlformats.org/drawingml/2006/table">
            <a:tbl>
              <a:tblPr firstRow="1" firstCol="1" bandRow="1">
                <a:tableStyleId>{5C22544A-7EE6-4342-B048-85BDC9FD1C3A}</a:tableStyleId>
              </a:tblPr>
              <a:tblGrid>
                <a:gridCol w="1341958"/>
                <a:gridCol w="1200250"/>
                <a:gridCol w="1008112"/>
                <a:gridCol w="1728192"/>
                <a:gridCol w="1872208"/>
                <a:gridCol w="1386878"/>
              </a:tblGrid>
              <a:tr h="322116">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Chromo-some</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No. of probes</a:t>
                      </a: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P-value</a:t>
                      </a: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Nearest gene</a:t>
                      </a: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nl-NL" sz="1800" dirty="0" err="1" smtClean="0">
                          <a:solidFill>
                            <a:schemeClr val="tx2"/>
                          </a:solidFill>
                          <a:effectLst/>
                          <a:latin typeface="Tahoma" panose="020B0604030504040204" pitchFamily="34" charset="0"/>
                          <a:ea typeface="Tahoma" panose="020B0604030504040204" pitchFamily="34" charset="0"/>
                          <a:cs typeface="Tahoma" panose="020B0604030504040204" pitchFamily="34" charset="0"/>
                        </a:rPr>
                        <a:t>Distance</a:t>
                      </a: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 </a:t>
                      </a:r>
                      <a:r>
                        <a:rPr lang="nl-NL" sz="1800" dirty="0" err="1" smtClean="0">
                          <a:solidFill>
                            <a:schemeClr val="tx2"/>
                          </a:solidFill>
                          <a:effectLst/>
                          <a:latin typeface="Tahoma" panose="020B0604030504040204" pitchFamily="34" charset="0"/>
                          <a:ea typeface="Tahoma" panose="020B0604030504040204" pitchFamily="34" charset="0"/>
                          <a:cs typeface="Tahoma" panose="020B0604030504040204" pitchFamily="34" charset="0"/>
                        </a:rPr>
                        <a:t>to</a:t>
                      </a: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 TSS</a:t>
                      </a:r>
                    </a:p>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(bases)</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chor="ctr">
                    <a:lnB w="12700" cap="flat" cmpd="sng" algn="ctr">
                      <a:solidFill>
                        <a:schemeClr val="tx1"/>
                      </a:solidFill>
                      <a:prstDash val="solid"/>
                      <a:round/>
                      <a:headEnd type="none" w="med" len="med"/>
                      <a:tailEnd type="none" w="med" len="med"/>
                    </a:lnB>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FEV</a:t>
                      </a:r>
                      <a:r>
                        <a:rPr lang="en-US" sz="1800" baseline="-250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p>
                  </a:txBody>
                  <a:tcPr marL="25209" marR="25209"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5</a:t>
                      </a:r>
                    </a:p>
                  </a:txBody>
                  <a:tcPr marL="25209" marR="25209" marT="0" marB="0">
                    <a:lnT w="12700" cap="flat" cmpd="sng" algn="ctr">
                      <a:solidFill>
                        <a:schemeClr val="tx1"/>
                      </a:solidFill>
                      <a:prstDash val="solid"/>
                      <a:round/>
                      <a:headEnd type="none" w="med" len="med"/>
                      <a:tailEnd type="none" w="med" len="med"/>
                    </a:lnT>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7.27E-05</a:t>
                      </a:r>
                    </a:p>
                  </a:txBody>
                  <a:tcPr marL="25209" marR="25209" marT="0" marB="0">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PER3</a:t>
                      </a:r>
                    </a:p>
                  </a:txBody>
                  <a:tcPr marL="25209" marR="25209" marT="0" marB="0">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42,618</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lnT w="12700" cap="flat" cmpd="sng" algn="ctr">
                      <a:solidFill>
                        <a:schemeClr val="tx1"/>
                      </a:solidFill>
                      <a:prstDash val="solid"/>
                      <a:round/>
                      <a:headEnd type="none" w="med" len="med"/>
                      <a:tailEnd type="none" w="med" len="med"/>
                    </a:lnT>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6</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4.55E-06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LINC00602</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17,931</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7</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47</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3.05E-14</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HOXA5</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-706</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10</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7</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6.65E-09</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PAOX</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10,121</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19</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3.83E-05</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ABCA7</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23,820</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FEV</a:t>
                      </a:r>
                      <a:r>
                        <a:rPr lang="en-US" sz="1800" baseline="-250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/FVC</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3.59E-06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CLCA1</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33,790</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5</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6.95E-05</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NUDT12</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12</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10</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11</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4.28E-05</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VENTX</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-42</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FEF</a:t>
                      </a:r>
                      <a:r>
                        <a:rPr lang="en-US" sz="1800" baseline="-250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75</a:t>
                      </a:r>
                      <a:endParaRPr lang="en-US"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7</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1.14E-06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PTPRN2</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-2,155</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endParaRPr lang="en-US" sz="1800" dirty="0">
                        <a:solidFill>
                          <a:schemeClr val="tx2"/>
                        </a:solidFill>
                        <a:latin typeface="Tahoma" panose="020B0604030504040204" pitchFamily="34" charset="0"/>
                        <a:ea typeface="Tahoma" panose="020B0604030504040204" pitchFamily="34" charset="0"/>
                        <a:cs typeface="Tahoma" panose="020B0604030504040204" pitchFamily="34" charset="0"/>
                      </a:endParaRP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14</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10</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2.20E-06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TCL1A</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-192</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bl>
          </a:graphicData>
        </a:graphic>
      </p:graphicFrame>
    </p:spTree>
    <p:extLst>
      <p:ext uri="{BB962C8B-B14F-4D97-AF65-F5344CB8AC3E}">
        <p14:creationId xmlns:p14="http://schemas.microsoft.com/office/powerpoint/2010/main" val="832378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2000" dirty="0">
              <a:latin typeface="Arial" panose="020B0604020202020204" pitchFamily="34" charset="0"/>
              <a:cs typeface="Arial" panose="020B0604020202020204" pitchFamily="34" charset="0"/>
            </a:endParaRPr>
          </a:p>
          <a:p>
            <a:pPr marL="0" indent="0" algn="ctr">
              <a:buNone/>
            </a:pPr>
            <a:endParaRPr lang="en-GB" sz="2000" dirty="0">
              <a:latin typeface="Arial" panose="020B0604020202020204" pitchFamily="34" charset="0"/>
              <a:cs typeface="Arial" panose="020B0604020202020204" pitchFamily="34" charset="0"/>
            </a:endParaRPr>
          </a:p>
        </p:txBody>
      </p:sp>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a:solidFill>
                  <a:srgbClr val="C00000"/>
                </a:solidFill>
                <a:latin typeface="Tahoma" panose="020B0604030504040204" pitchFamily="34" charset="0"/>
                <a:ea typeface="Tahoma" panose="020B0604030504040204" pitchFamily="34" charset="0"/>
                <a:cs typeface="Tahoma" panose="020B0604030504040204" pitchFamily="34" charset="0"/>
              </a:rPr>
              <a:t>Results – </a:t>
            </a:r>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top 10 DMRs associated with childhood lung function</a:t>
            </a:r>
            <a:endParaRPr lang="en-US" sz="2400" baseline="-250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048088663"/>
              </p:ext>
            </p:extLst>
          </p:nvPr>
        </p:nvGraphicFramePr>
        <p:xfrm>
          <a:off x="301600" y="1772816"/>
          <a:ext cx="8537598" cy="3566160"/>
        </p:xfrm>
        <a:graphic>
          <a:graphicData uri="http://schemas.openxmlformats.org/drawingml/2006/table">
            <a:tbl>
              <a:tblPr firstRow="1" firstCol="1" bandRow="1">
                <a:tableStyleId>{5C22544A-7EE6-4342-B048-85BDC9FD1C3A}</a:tableStyleId>
              </a:tblPr>
              <a:tblGrid>
                <a:gridCol w="1341958"/>
                <a:gridCol w="1200250"/>
                <a:gridCol w="1008112"/>
                <a:gridCol w="1728192"/>
                <a:gridCol w="1872208"/>
                <a:gridCol w="1386878"/>
              </a:tblGrid>
              <a:tr h="322116">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Chromo-some</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No. of probes</a:t>
                      </a: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P-value</a:t>
                      </a: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Nearest gene</a:t>
                      </a:r>
                    </a:p>
                  </a:txBody>
                  <a:tcPr marL="25209" marR="25209" marT="0" marB="0" anchor="ctr">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nl-NL" sz="1800" dirty="0" err="1" smtClean="0">
                          <a:solidFill>
                            <a:schemeClr val="tx2"/>
                          </a:solidFill>
                          <a:effectLst/>
                          <a:latin typeface="Tahoma" panose="020B0604030504040204" pitchFamily="34" charset="0"/>
                          <a:ea typeface="Tahoma" panose="020B0604030504040204" pitchFamily="34" charset="0"/>
                          <a:cs typeface="Tahoma" panose="020B0604030504040204" pitchFamily="34" charset="0"/>
                        </a:rPr>
                        <a:t>Distance</a:t>
                      </a: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 </a:t>
                      </a:r>
                      <a:r>
                        <a:rPr lang="nl-NL" sz="1800" dirty="0" err="1" smtClean="0">
                          <a:solidFill>
                            <a:schemeClr val="tx2"/>
                          </a:solidFill>
                          <a:effectLst/>
                          <a:latin typeface="Tahoma" panose="020B0604030504040204" pitchFamily="34" charset="0"/>
                          <a:ea typeface="Tahoma" panose="020B0604030504040204" pitchFamily="34" charset="0"/>
                          <a:cs typeface="Tahoma" panose="020B0604030504040204" pitchFamily="34" charset="0"/>
                        </a:rPr>
                        <a:t>to</a:t>
                      </a: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 TSS</a:t>
                      </a:r>
                    </a:p>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(bases)</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chor="ctr">
                    <a:lnB w="12700" cap="flat" cmpd="sng" algn="ctr">
                      <a:solidFill>
                        <a:schemeClr val="tx1"/>
                      </a:solidFill>
                      <a:prstDash val="solid"/>
                      <a:round/>
                      <a:headEnd type="none" w="med" len="med"/>
                      <a:tailEnd type="none" w="med" len="med"/>
                    </a:lnB>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FEV</a:t>
                      </a:r>
                      <a:r>
                        <a:rPr lang="en-US" sz="1800" baseline="-250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p>
                  </a:txBody>
                  <a:tcPr marL="25209" marR="25209"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5</a:t>
                      </a:r>
                    </a:p>
                  </a:txBody>
                  <a:tcPr marL="25209" marR="25209" marT="0" marB="0">
                    <a:lnT w="12700" cap="flat" cmpd="sng" algn="ctr">
                      <a:solidFill>
                        <a:schemeClr val="tx1"/>
                      </a:solidFill>
                      <a:prstDash val="solid"/>
                      <a:round/>
                      <a:headEnd type="none" w="med" len="med"/>
                      <a:tailEnd type="none" w="med" len="med"/>
                    </a:lnT>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7.27E-05</a:t>
                      </a:r>
                    </a:p>
                  </a:txBody>
                  <a:tcPr marL="25209" marR="25209" marT="0" marB="0">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PER3</a:t>
                      </a:r>
                    </a:p>
                  </a:txBody>
                  <a:tcPr marL="25209" marR="25209" marT="0" marB="0">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42,618</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lnT w="12700" cap="flat" cmpd="sng" algn="ctr">
                      <a:solidFill>
                        <a:schemeClr val="tx1"/>
                      </a:solidFill>
                      <a:prstDash val="solid"/>
                      <a:round/>
                      <a:headEnd type="none" w="med" len="med"/>
                      <a:tailEnd type="none" w="med" len="med"/>
                    </a:lnT>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6</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4.55E-06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LINC00602</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17,931</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7</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47</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3.05E-14</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HOXA5</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-706</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10</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7</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6.65E-09</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PAOX</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10,121</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19</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3.83E-05</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ABCA7</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23,820</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FEV</a:t>
                      </a:r>
                      <a:r>
                        <a:rPr lang="en-US" sz="1800" baseline="-250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/FVC</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3.59E-06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CLCA1</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33,790</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5</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6.95E-05</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NUDT12</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12</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10</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11</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4.28E-05</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VENTX</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-42</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FEF</a:t>
                      </a:r>
                      <a:r>
                        <a:rPr lang="en-US" sz="1800" baseline="-250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75</a:t>
                      </a:r>
                      <a:endParaRPr lang="en-US"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7</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6</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1.14E-06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PTPRN2</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-2,155</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r h="70259">
                <a:tc>
                  <a:txBody>
                    <a:bodyPr/>
                    <a:lstStyle/>
                    <a:p>
                      <a:endParaRPr lang="en-US" sz="1800" dirty="0">
                        <a:solidFill>
                          <a:schemeClr val="tx2"/>
                        </a:solidFill>
                        <a:latin typeface="Tahoma" panose="020B0604030504040204" pitchFamily="34" charset="0"/>
                        <a:ea typeface="Tahoma" panose="020B0604030504040204" pitchFamily="34" charset="0"/>
                        <a:cs typeface="Tahoma" panose="020B0604030504040204" pitchFamily="34" charset="0"/>
                      </a:endParaRPr>
                    </a:p>
                  </a:txBody>
                  <a:tcPr marL="25209" marR="25209" marT="0" marB="0">
                    <a:lnR w="12700" cap="flat" cmpd="sng" algn="ctr">
                      <a:solidFill>
                        <a:schemeClr val="tx1"/>
                      </a:solidFill>
                      <a:prstDash val="solid"/>
                      <a:round/>
                      <a:headEnd type="none" w="med" len="med"/>
                      <a:tailEnd type="none" w="med" len="med"/>
                    </a:lnR>
                    <a:noFill/>
                  </a:tcPr>
                </a:tc>
                <a:tc>
                  <a:txBody>
                    <a:bodyPr/>
                    <a:lstStyle/>
                    <a:p>
                      <a:pPr>
                        <a:lnSpc>
                          <a:spcPct val="100000"/>
                        </a:lnSpc>
                        <a:spcAft>
                          <a:spcPts val="0"/>
                        </a:spcAft>
                      </a:pPr>
                      <a:r>
                        <a:rPr lang="en-US" sz="1800">
                          <a:solidFill>
                            <a:schemeClr val="tx2"/>
                          </a:solidFill>
                          <a:effectLst/>
                          <a:latin typeface="Tahoma" panose="020B0604030504040204" pitchFamily="34" charset="0"/>
                          <a:ea typeface="Tahoma" panose="020B0604030504040204" pitchFamily="34" charset="0"/>
                          <a:cs typeface="Tahoma" panose="020B0604030504040204" pitchFamily="34" charset="0"/>
                        </a:rPr>
                        <a:t>14</a:t>
                      </a:r>
                    </a:p>
                  </a:txBody>
                  <a:tcPr marL="25209" marR="25209" marT="0" marB="0">
                    <a:lnL w="12700" cap="flat" cmpd="sng" algn="ctr">
                      <a:solidFill>
                        <a:schemeClr val="tx1"/>
                      </a:solidFill>
                      <a:prstDash val="solid"/>
                      <a:round/>
                      <a:headEnd type="none" w="med" len="med"/>
                      <a:tailEnd type="none" w="med" len="med"/>
                    </a:lnL>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10</a:t>
                      </a:r>
                    </a:p>
                  </a:txBody>
                  <a:tcPr marL="25209" marR="25209" marT="0" marB="0">
                    <a:noFill/>
                  </a:tcPr>
                </a:tc>
                <a:tc>
                  <a:txBody>
                    <a:bodyPr/>
                    <a:lstStyle/>
                    <a:p>
                      <a:pPr algn="ct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2.20E-06</a:t>
                      </a:r>
                    </a:p>
                  </a:txBody>
                  <a:tcPr marL="25209" marR="25209" marT="0" marB="0">
                    <a:noFill/>
                  </a:tcPr>
                </a:tc>
                <a:tc>
                  <a:txBody>
                    <a:bodyPr/>
                    <a:lstStyle/>
                    <a:p>
                      <a:pPr>
                        <a:lnSpc>
                          <a:spcPct val="100000"/>
                        </a:lnSpc>
                        <a:spcAft>
                          <a:spcPts val="0"/>
                        </a:spcAft>
                      </a:pPr>
                      <a:r>
                        <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rPr>
                        <a:t>TCL1A</a:t>
                      </a:r>
                    </a:p>
                  </a:txBody>
                  <a:tcPr marL="25209" marR="25209" marT="0" marB="0">
                    <a:noFill/>
                  </a:tcPr>
                </a:tc>
                <a:tc>
                  <a:txBody>
                    <a:bodyPr/>
                    <a:lstStyle/>
                    <a:p>
                      <a:pPr>
                        <a:lnSpc>
                          <a:spcPct val="100000"/>
                        </a:lnSpc>
                        <a:spcAft>
                          <a:spcPts val="0"/>
                        </a:spcAft>
                      </a:pPr>
                      <a:r>
                        <a:rPr lang="nl-NL" sz="18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-192</a:t>
                      </a:r>
                      <a:endParaRPr lang="en-US" sz="18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5209" marR="25209" marT="0" marB="0">
                    <a:noFill/>
                  </a:tcPr>
                </a:tc>
              </a:tr>
            </a:tbl>
          </a:graphicData>
        </a:graphic>
      </p:graphicFrame>
      <p:sp>
        <p:nvSpPr>
          <p:cNvPr id="5" name="Rectangle 4"/>
          <p:cNvSpPr/>
          <p:nvPr/>
        </p:nvSpPr>
        <p:spPr>
          <a:xfrm>
            <a:off x="298171" y="3102868"/>
            <a:ext cx="8571470" cy="36004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78814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Results</a:t>
            </a:r>
          </a:p>
        </p:txBody>
      </p:sp>
      <p:pic>
        <p:nvPicPr>
          <p:cNvPr id="1026" name="Picture 2"/>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899" t="22000" r="66172" b="17500"/>
          <a:stretch/>
        </p:blipFill>
        <p:spPr bwMode="auto">
          <a:xfrm>
            <a:off x="276982" y="1340768"/>
            <a:ext cx="8606207"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9" t="22000" r="84872" b="60712"/>
          <a:stretch/>
        </p:blipFill>
        <p:spPr bwMode="auto">
          <a:xfrm>
            <a:off x="276983" y="1340768"/>
            <a:ext cx="3718954" cy="1411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907704" y="1779166"/>
            <a:ext cx="2016224" cy="792088"/>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995936" y="695324"/>
            <a:ext cx="2735621" cy="461665"/>
          </a:xfrm>
          <a:prstGeom prst="rect">
            <a:avLst/>
          </a:prstGeom>
          <a:noFill/>
          <a:ln w="38100">
            <a:solidFill>
              <a:srgbClr val="FF0000"/>
            </a:solidFill>
          </a:ln>
        </p:spPr>
        <p:txBody>
          <a:bodyPr wrap="none" rtlCol="0">
            <a:spAutoFit/>
          </a:bodyPr>
          <a:lstStyle/>
          <a:p>
            <a:r>
              <a:rPr lang="nl-NL"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59 </a:t>
            </a:r>
            <a:r>
              <a:rPr lang="nl-NL"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DMRs</a:t>
            </a:r>
            <a:r>
              <a:rPr lang="nl-NL"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identified</a:t>
            </a:r>
            <a:endParaRPr lang="en-US" sz="24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6" name="Straight Arrow Connector 5"/>
          <p:cNvCxnSpPr/>
          <p:nvPr/>
        </p:nvCxnSpPr>
        <p:spPr>
          <a:xfrm flipV="1">
            <a:off x="3923928" y="1145232"/>
            <a:ext cx="360040" cy="63393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0167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Results</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9" t="22000" r="66172" b="17500"/>
          <a:stretch/>
        </p:blipFill>
        <p:spPr bwMode="auto">
          <a:xfrm>
            <a:off x="276982" y="1340768"/>
            <a:ext cx="8606207"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835696" y="2852936"/>
            <a:ext cx="6552728" cy="792088"/>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71999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86158" y="862938"/>
            <a:ext cx="8820472" cy="5972366"/>
            <a:chOff x="0" y="0"/>
            <a:chExt cx="9144000" cy="6881086"/>
          </a:xfrm>
        </p:grpSpPr>
        <p:graphicFrame>
          <p:nvGraphicFramePr>
            <p:cNvPr id="4" name="Diagram 3"/>
            <p:cNvGraphicFramePr/>
            <p:nvPr>
              <p:extLst>
                <p:ext uri="{D42A27DB-BD31-4B8C-83A1-F6EECF244321}">
                  <p14:modId xmlns:p14="http://schemas.microsoft.com/office/powerpoint/2010/main" val="3996190760"/>
                </p:ext>
              </p:extLst>
            </p:nvPr>
          </p:nvGraphicFramePr>
          <p:xfrm>
            <a:off x="0" y="0"/>
            <a:ext cx="9144000" cy="6881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TextBox 20"/>
            <p:cNvSpPr txBox="1"/>
            <p:nvPr/>
          </p:nvSpPr>
          <p:spPr>
            <a:xfrm>
              <a:off x="3191396" y="737829"/>
              <a:ext cx="2800888" cy="466053"/>
            </a:xfrm>
            <a:prstGeom prst="rect">
              <a:avLst/>
            </a:prstGeom>
            <a:noFill/>
          </p:spPr>
          <p:txBody>
            <a:bodyPr wrap="none" lIns="65306" tIns="32653" rIns="65306" bIns="32653" rtlCol="0">
              <a:spAutoFit/>
            </a:bodyPr>
            <a:lstStyle/>
            <a:p>
              <a:pPr lvl="0"/>
              <a:r>
                <a:rPr lang="nl-NL" sz="2600" b="1" dirty="0"/>
                <a:t>Adult </a:t>
              </a:r>
              <a:r>
                <a:rPr lang="nl-NL" sz="2600" b="1" dirty="0" err="1" smtClean="0"/>
                <a:t>lung</a:t>
              </a:r>
              <a:r>
                <a:rPr lang="nl-NL" sz="2600" b="1" dirty="0" smtClean="0"/>
                <a:t> </a:t>
              </a:r>
              <a:r>
                <a:rPr lang="nl-NL" sz="2600" b="1" dirty="0" err="1" smtClean="0"/>
                <a:t>function</a:t>
              </a:r>
              <a:endParaRPr lang="en-US" sz="2600" b="1" baseline="-25000" dirty="0"/>
            </a:p>
          </p:txBody>
        </p:sp>
        <p:sp>
          <p:nvSpPr>
            <p:cNvPr id="22" name="TextBox 21"/>
            <p:cNvSpPr txBox="1"/>
            <p:nvPr/>
          </p:nvSpPr>
          <p:spPr>
            <a:xfrm>
              <a:off x="5909835" y="4581128"/>
              <a:ext cx="1817602" cy="536965"/>
            </a:xfrm>
            <a:prstGeom prst="rect">
              <a:avLst/>
            </a:prstGeom>
            <a:noFill/>
          </p:spPr>
          <p:txBody>
            <a:bodyPr wrap="none" lIns="65306" tIns="32653" rIns="65306" bIns="32653" rtlCol="0">
              <a:spAutoFit/>
            </a:bodyPr>
            <a:lstStyle/>
            <a:p>
              <a:pPr lvl="0"/>
              <a:r>
                <a:rPr lang="nl-NL" sz="2600" b="1" dirty="0" smtClean="0"/>
                <a:t>Adult COPD</a:t>
              </a:r>
              <a:endParaRPr lang="en-US" sz="2600" b="1" dirty="0"/>
            </a:p>
          </p:txBody>
        </p:sp>
        <p:sp>
          <p:nvSpPr>
            <p:cNvPr id="23" name="TextBox 22"/>
            <p:cNvSpPr txBox="1"/>
            <p:nvPr/>
          </p:nvSpPr>
          <p:spPr>
            <a:xfrm>
              <a:off x="1083829" y="4581126"/>
              <a:ext cx="2649693" cy="466053"/>
            </a:xfrm>
            <a:prstGeom prst="rect">
              <a:avLst/>
            </a:prstGeom>
            <a:noFill/>
          </p:spPr>
          <p:txBody>
            <a:bodyPr wrap="none" lIns="65306" tIns="32653" rIns="65306" bIns="32653" rtlCol="0">
              <a:spAutoFit/>
            </a:bodyPr>
            <a:lstStyle/>
            <a:p>
              <a:r>
                <a:rPr lang="nl-NL" sz="2600" b="1" dirty="0"/>
                <a:t>Childhood asthma</a:t>
              </a:r>
              <a:endParaRPr lang="en-US" sz="2600" b="1" dirty="0"/>
            </a:p>
          </p:txBody>
        </p:sp>
        <p:sp>
          <p:nvSpPr>
            <p:cNvPr id="24" name="TextBox 23"/>
            <p:cNvSpPr txBox="1"/>
            <p:nvPr/>
          </p:nvSpPr>
          <p:spPr>
            <a:xfrm>
              <a:off x="4103376" y="1412776"/>
              <a:ext cx="1177045" cy="466053"/>
            </a:xfrm>
            <a:prstGeom prst="rect">
              <a:avLst/>
            </a:prstGeom>
            <a:noFill/>
          </p:spPr>
          <p:txBody>
            <a:bodyPr wrap="none" lIns="65306" tIns="32653" rIns="65306" bIns="32653" rtlCol="0">
              <a:spAutoFit/>
            </a:bodyPr>
            <a:lstStyle/>
            <a:p>
              <a:pPr lvl="0"/>
              <a:r>
                <a:rPr lang="nl-NL" sz="2600" dirty="0" smtClean="0"/>
                <a:t>5 </a:t>
              </a:r>
              <a:r>
                <a:rPr lang="nl-NL" sz="2600" dirty="0" err="1" smtClean="0"/>
                <a:t>DMRs</a:t>
              </a:r>
              <a:endParaRPr lang="en-US" sz="2600" dirty="0"/>
            </a:p>
          </p:txBody>
        </p:sp>
        <p:sp>
          <p:nvSpPr>
            <p:cNvPr id="25" name="TextBox 24"/>
            <p:cNvSpPr txBox="1"/>
            <p:nvPr/>
          </p:nvSpPr>
          <p:spPr>
            <a:xfrm>
              <a:off x="2699792" y="2780928"/>
              <a:ext cx="1177045" cy="466053"/>
            </a:xfrm>
            <a:prstGeom prst="rect">
              <a:avLst/>
            </a:prstGeom>
            <a:noFill/>
          </p:spPr>
          <p:txBody>
            <a:bodyPr wrap="none" lIns="65306" tIns="32653" rIns="65306" bIns="32653" rtlCol="0">
              <a:spAutoFit/>
            </a:bodyPr>
            <a:lstStyle/>
            <a:p>
              <a:pPr lvl="0"/>
              <a:r>
                <a:rPr lang="nl-NL" sz="2600" dirty="0" smtClean="0"/>
                <a:t>2 </a:t>
              </a:r>
              <a:r>
                <a:rPr lang="nl-NL" sz="2600" dirty="0" err="1" smtClean="0"/>
                <a:t>DMRs</a:t>
              </a:r>
              <a:endParaRPr lang="en-US" sz="2600" dirty="0"/>
            </a:p>
          </p:txBody>
        </p:sp>
        <p:sp>
          <p:nvSpPr>
            <p:cNvPr id="26" name="TextBox 25"/>
            <p:cNvSpPr txBox="1"/>
            <p:nvPr/>
          </p:nvSpPr>
          <p:spPr>
            <a:xfrm>
              <a:off x="6236072" y="5047181"/>
              <a:ext cx="1177045" cy="466053"/>
            </a:xfrm>
            <a:prstGeom prst="rect">
              <a:avLst/>
            </a:prstGeom>
            <a:noFill/>
          </p:spPr>
          <p:txBody>
            <a:bodyPr wrap="none" lIns="65306" tIns="32653" rIns="65306" bIns="32653" rtlCol="0">
              <a:spAutoFit/>
            </a:bodyPr>
            <a:lstStyle/>
            <a:p>
              <a:pPr lvl="0"/>
              <a:r>
                <a:rPr lang="nl-NL" sz="2600" dirty="0" smtClean="0"/>
                <a:t>5 </a:t>
              </a:r>
              <a:r>
                <a:rPr lang="nl-NL" sz="2600" dirty="0" err="1" smtClean="0"/>
                <a:t>DMRs</a:t>
              </a:r>
              <a:endParaRPr lang="en-US" sz="2600" dirty="0"/>
            </a:p>
          </p:txBody>
        </p:sp>
        <p:sp>
          <p:nvSpPr>
            <p:cNvPr id="27" name="TextBox 26"/>
            <p:cNvSpPr txBox="1"/>
            <p:nvPr/>
          </p:nvSpPr>
          <p:spPr>
            <a:xfrm>
              <a:off x="4012491" y="4814153"/>
              <a:ext cx="1177045" cy="466053"/>
            </a:xfrm>
            <a:prstGeom prst="rect">
              <a:avLst/>
            </a:prstGeom>
            <a:noFill/>
          </p:spPr>
          <p:txBody>
            <a:bodyPr wrap="none" lIns="65306" tIns="32653" rIns="65306" bIns="32653" rtlCol="0">
              <a:spAutoFit/>
            </a:bodyPr>
            <a:lstStyle/>
            <a:p>
              <a:pPr lvl="0"/>
              <a:r>
                <a:rPr lang="nl-NL" sz="2600" dirty="0" smtClean="0"/>
                <a:t>2 </a:t>
              </a:r>
              <a:r>
                <a:rPr lang="nl-NL" sz="2600" dirty="0" err="1" smtClean="0"/>
                <a:t>DMRs</a:t>
              </a:r>
              <a:endParaRPr lang="en-US" sz="2600" dirty="0"/>
            </a:p>
          </p:txBody>
        </p:sp>
        <p:sp>
          <p:nvSpPr>
            <p:cNvPr id="28" name="TextBox 27"/>
            <p:cNvSpPr txBox="1"/>
            <p:nvPr/>
          </p:nvSpPr>
          <p:spPr>
            <a:xfrm>
              <a:off x="5331625" y="2777934"/>
              <a:ext cx="1177045" cy="466053"/>
            </a:xfrm>
            <a:prstGeom prst="rect">
              <a:avLst/>
            </a:prstGeom>
            <a:noFill/>
          </p:spPr>
          <p:txBody>
            <a:bodyPr wrap="none" lIns="65306" tIns="32653" rIns="65306" bIns="32653" rtlCol="0">
              <a:spAutoFit/>
            </a:bodyPr>
            <a:lstStyle/>
            <a:p>
              <a:pPr lvl="0"/>
              <a:r>
                <a:rPr lang="nl-NL" sz="2600" dirty="0" smtClean="0"/>
                <a:t>2 </a:t>
              </a:r>
              <a:r>
                <a:rPr lang="nl-NL" sz="2600" dirty="0" err="1" smtClean="0"/>
                <a:t>DMRs</a:t>
              </a:r>
              <a:endParaRPr lang="en-US" sz="2600" dirty="0"/>
            </a:p>
          </p:txBody>
        </p:sp>
        <p:sp>
          <p:nvSpPr>
            <p:cNvPr id="29" name="TextBox 28"/>
            <p:cNvSpPr txBox="1"/>
            <p:nvPr/>
          </p:nvSpPr>
          <p:spPr>
            <a:xfrm>
              <a:off x="1547664" y="5047181"/>
              <a:ext cx="1345361" cy="466053"/>
            </a:xfrm>
            <a:prstGeom prst="rect">
              <a:avLst/>
            </a:prstGeom>
            <a:noFill/>
          </p:spPr>
          <p:txBody>
            <a:bodyPr wrap="none" lIns="65306" tIns="32653" rIns="65306" bIns="32653" rtlCol="0">
              <a:spAutoFit/>
            </a:bodyPr>
            <a:lstStyle/>
            <a:p>
              <a:pPr lvl="0"/>
              <a:r>
                <a:rPr lang="nl-NL" sz="2600" dirty="0" smtClean="0"/>
                <a:t>15 </a:t>
              </a:r>
              <a:r>
                <a:rPr lang="nl-NL" sz="2600" dirty="0" err="1" smtClean="0"/>
                <a:t>DMRs</a:t>
              </a:r>
              <a:endParaRPr lang="en-US" sz="2600" dirty="0"/>
            </a:p>
          </p:txBody>
        </p:sp>
      </p:grpSp>
      <p:sp>
        <p:nvSpPr>
          <p:cNvPr id="30"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Results – clinical outcomes</a:t>
            </a:r>
          </a:p>
        </p:txBody>
      </p:sp>
    </p:spTree>
    <p:extLst>
      <p:ext uri="{BB962C8B-B14F-4D97-AF65-F5344CB8AC3E}">
        <p14:creationId xmlns:p14="http://schemas.microsoft.com/office/powerpoint/2010/main" val="34965725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Results – clinical outcomes</a:t>
            </a:r>
          </a:p>
        </p:txBody>
      </p:sp>
      <p:grpSp>
        <p:nvGrpSpPr>
          <p:cNvPr id="14" name="Group 13"/>
          <p:cNvGrpSpPr/>
          <p:nvPr/>
        </p:nvGrpSpPr>
        <p:grpSpPr>
          <a:xfrm>
            <a:off x="286158" y="862938"/>
            <a:ext cx="8820472" cy="5972366"/>
            <a:chOff x="0" y="0"/>
            <a:chExt cx="9144000" cy="6881086"/>
          </a:xfrm>
        </p:grpSpPr>
        <p:graphicFrame>
          <p:nvGraphicFramePr>
            <p:cNvPr id="15" name="Diagram 14"/>
            <p:cNvGraphicFramePr/>
            <p:nvPr>
              <p:extLst>
                <p:ext uri="{D42A27DB-BD31-4B8C-83A1-F6EECF244321}">
                  <p14:modId xmlns:p14="http://schemas.microsoft.com/office/powerpoint/2010/main" val="343979655"/>
                </p:ext>
              </p:extLst>
            </p:nvPr>
          </p:nvGraphicFramePr>
          <p:xfrm>
            <a:off x="0" y="0"/>
            <a:ext cx="9144000" cy="6881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Box 15"/>
            <p:cNvSpPr txBox="1"/>
            <p:nvPr/>
          </p:nvSpPr>
          <p:spPr>
            <a:xfrm>
              <a:off x="3191396" y="737829"/>
              <a:ext cx="2800888" cy="466053"/>
            </a:xfrm>
            <a:prstGeom prst="rect">
              <a:avLst/>
            </a:prstGeom>
            <a:noFill/>
          </p:spPr>
          <p:txBody>
            <a:bodyPr wrap="none" lIns="65306" tIns="32653" rIns="65306" bIns="32653" rtlCol="0">
              <a:spAutoFit/>
            </a:bodyPr>
            <a:lstStyle/>
            <a:p>
              <a:pPr lvl="0"/>
              <a:r>
                <a:rPr lang="nl-NL" sz="2600" b="1" dirty="0"/>
                <a:t>Adult </a:t>
              </a:r>
              <a:r>
                <a:rPr lang="nl-NL" sz="2600" b="1" dirty="0" err="1" smtClean="0"/>
                <a:t>lung</a:t>
              </a:r>
              <a:r>
                <a:rPr lang="nl-NL" sz="2600" b="1" dirty="0" smtClean="0"/>
                <a:t> </a:t>
              </a:r>
              <a:r>
                <a:rPr lang="nl-NL" sz="2600" b="1" dirty="0" err="1" smtClean="0"/>
                <a:t>function</a:t>
              </a:r>
              <a:endParaRPr lang="en-US" sz="2600" b="1" baseline="-25000" dirty="0"/>
            </a:p>
          </p:txBody>
        </p:sp>
        <p:sp>
          <p:nvSpPr>
            <p:cNvPr id="18" name="TextBox 17"/>
            <p:cNvSpPr txBox="1"/>
            <p:nvPr/>
          </p:nvSpPr>
          <p:spPr>
            <a:xfrm>
              <a:off x="1083829" y="4566931"/>
              <a:ext cx="2649693" cy="466053"/>
            </a:xfrm>
            <a:prstGeom prst="rect">
              <a:avLst/>
            </a:prstGeom>
            <a:noFill/>
          </p:spPr>
          <p:txBody>
            <a:bodyPr wrap="none" lIns="65306" tIns="32653" rIns="65306" bIns="32653" rtlCol="0">
              <a:spAutoFit/>
            </a:bodyPr>
            <a:lstStyle/>
            <a:p>
              <a:r>
                <a:rPr lang="nl-NL" sz="2600" b="1" dirty="0"/>
                <a:t>Childhood asthma</a:t>
              </a:r>
              <a:endParaRPr lang="en-US" sz="2600" b="1" dirty="0"/>
            </a:p>
          </p:txBody>
        </p:sp>
        <p:sp>
          <p:nvSpPr>
            <p:cNvPr id="19" name="TextBox 18"/>
            <p:cNvSpPr txBox="1"/>
            <p:nvPr/>
          </p:nvSpPr>
          <p:spPr>
            <a:xfrm>
              <a:off x="4103376" y="1412776"/>
              <a:ext cx="1177045" cy="466053"/>
            </a:xfrm>
            <a:prstGeom prst="rect">
              <a:avLst/>
            </a:prstGeom>
            <a:noFill/>
          </p:spPr>
          <p:txBody>
            <a:bodyPr wrap="none" lIns="65306" tIns="32653" rIns="65306" bIns="32653" rtlCol="0">
              <a:spAutoFit/>
            </a:bodyPr>
            <a:lstStyle/>
            <a:p>
              <a:pPr lvl="0"/>
              <a:r>
                <a:rPr lang="nl-NL" sz="2600" dirty="0" smtClean="0"/>
                <a:t>5 </a:t>
              </a:r>
              <a:r>
                <a:rPr lang="nl-NL" sz="2600" dirty="0" err="1" smtClean="0"/>
                <a:t>DMRs</a:t>
              </a:r>
              <a:endParaRPr lang="en-US" sz="2600" dirty="0"/>
            </a:p>
          </p:txBody>
        </p:sp>
        <p:sp>
          <p:nvSpPr>
            <p:cNvPr id="20" name="TextBox 19"/>
            <p:cNvSpPr txBox="1"/>
            <p:nvPr/>
          </p:nvSpPr>
          <p:spPr>
            <a:xfrm>
              <a:off x="2699792" y="2780928"/>
              <a:ext cx="1177045" cy="466053"/>
            </a:xfrm>
            <a:prstGeom prst="rect">
              <a:avLst/>
            </a:prstGeom>
            <a:noFill/>
          </p:spPr>
          <p:txBody>
            <a:bodyPr wrap="none" lIns="65306" tIns="32653" rIns="65306" bIns="32653" rtlCol="0">
              <a:spAutoFit/>
            </a:bodyPr>
            <a:lstStyle/>
            <a:p>
              <a:pPr lvl="0"/>
              <a:r>
                <a:rPr lang="nl-NL" sz="2600" dirty="0" smtClean="0"/>
                <a:t>2 </a:t>
              </a:r>
              <a:r>
                <a:rPr lang="nl-NL" sz="2600" dirty="0" err="1" smtClean="0"/>
                <a:t>DMRs</a:t>
              </a:r>
              <a:endParaRPr lang="en-US" sz="2600" dirty="0"/>
            </a:p>
          </p:txBody>
        </p:sp>
        <p:sp>
          <p:nvSpPr>
            <p:cNvPr id="31" name="TextBox 30"/>
            <p:cNvSpPr txBox="1"/>
            <p:nvPr/>
          </p:nvSpPr>
          <p:spPr>
            <a:xfrm>
              <a:off x="6236072" y="5047181"/>
              <a:ext cx="1177045" cy="466053"/>
            </a:xfrm>
            <a:prstGeom prst="rect">
              <a:avLst/>
            </a:prstGeom>
            <a:noFill/>
          </p:spPr>
          <p:txBody>
            <a:bodyPr wrap="none" lIns="65306" tIns="32653" rIns="65306" bIns="32653" rtlCol="0">
              <a:spAutoFit/>
            </a:bodyPr>
            <a:lstStyle/>
            <a:p>
              <a:pPr lvl="0"/>
              <a:r>
                <a:rPr lang="nl-NL" sz="2600" dirty="0" smtClean="0"/>
                <a:t>5 </a:t>
              </a:r>
              <a:r>
                <a:rPr lang="nl-NL" sz="2600" dirty="0" err="1" smtClean="0"/>
                <a:t>DMRs</a:t>
              </a:r>
              <a:endParaRPr lang="en-US" sz="2600" dirty="0"/>
            </a:p>
          </p:txBody>
        </p:sp>
        <p:sp>
          <p:nvSpPr>
            <p:cNvPr id="33" name="TextBox 32"/>
            <p:cNvSpPr txBox="1"/>
            <p:nvPr/>
          </p:nvSpPr>
          <p:spPr>
            <a:xfrm>
              <a:off x="5331625" y="2777934"/>
              <a:ext cx="1177045" cy="466053"/>
            </a:xfrm>
            <a:prstGeom prst="rect">
              <a:avLst/>
            </a:prstGeom>
            <a:noFill/>
          </p:spPr>
          <p:txBody>
            <a:bodyPr wrap="none" lIns="65306" tIns="32653" rIns="65306" bIns="32653" rtlCol="0">
              <a:spAutoFit/>
            </a:bodyPr>
            <a:lstStyle/>
            <a:p>
              <a:pPr lvl="0"/>
              <a:r>
                <a:rPr lang="nl-NL" sz="2600" dirty="0" smtClean="0"/>
                <a:t>2 </a:t>
              </a:r>
              <a:r>
                <a:rPr lang="nl-NL" sz="2600" dirty="0" err="1" smtClean="0"/>
                <a:t>DMRs</a:t>
              </a:r>
              <a:endParaRPr lang="en-US" sz="2600" dirty="0"/>
            </a:p>
          </p:txBody>
        </p:sp>
        <p:sp>
          <p:nvSpPr>
            <p:cNvPr id="34" name="TextBox 33"/>
            <p:cNvSpPr txBox="1"/>
            <p:nvPr/>
          </p:nvSpPr>
          <p:spPr>
            <a:xfrm>
              <a:off x="1547664" y="5047181"/>
              <a:ext cx="1345361" cy="466053"/>
            </a:xfrm>
            <a:prstGeom prst="rect">
              <a:avLst/>
            </a:prstGeom>
            <a:noFill/>
          </p:spPr>
          <p:txBody>
            <a:bodyPr wrap="none" lIns="65306" tIns="32653" rIns="65306" bIns="32653" rtlCol="0">
              <a:spAutoFit/>
            </a:bodyPr>
            <a:lstStyle/>
            <a:p>
              <a:pPr lvl="0"/>
              <a:r>
                <a:rPr lang="nl-NL" sz="2600" dirty="0" smtClean="0"/>
                <a:t>15 </a:t>
              </a:r>
              <a:r>
                <a:rPr lang="nl-NL" sz="2600" dirty="0" err="1" smtClean="0"/>
                <a:t>DMRs</a:t>
              </a:r>
              <a:endParaRPr lang="en-US" sz="2600" dirty="0"/>
            </a:p>
          </p:txBody>
        </p:sp>
      </p:grpSp>
      <p:sp>
        <p:nvSpPr>
          <p:cNvPr id="3" name="TextBox 2"/>
          <p:cNvSpPr txBox="1"/>
          <p:nvPr/>
        </p:nvSpPr>
        <p:spPr>
          <a:xfrm>
            <a:off x="7436988" y="1503329"/>
            <a:ext cx="879428" cy="369332"/>
          </a:xfrm>
          <a:prstGeom prst="rect">
            <a:avLst/>
          </a:prstGeom>
          <a:noFill/>
          <a:ln w="31750">
            <a:solidFill>
              <a:srgbClr val="FF0000"/>
            </a:solidFill>
          </a:ln>
        </p:spPr>
        <p:txBody>
          <a:bodyPr wrap="square" rtlCol="0">
            <a:spAutoFit/>
          </a:bodyPr>
          <a:lstStyle/>
          <a:p>
            <a:r>
              <a:rPr lang="nl-NL" dirty="0" smtClean="0"/>
              <a:t>HOXA5</a:t>
            </a:r>
            <a:endParaRPr lang="en-US" dirty="0"/>
          </a:p>
        </p:txBody>
      </p:sp>
      <p:cxnSp>
        <p:nvCxnSpPr>
          <p:cNvPr id="6" name="Straight Arrow Connector 5"/>
          <p:cNvCxnSpPr/>
          <p:nvPr/>
        </p:nvCxnSpPr>
        <p:spPr>
          <a:xfrm flipH="1">
            <a:off x="6301589" y="1872661"/>
            <a:ext cx="1135399" cy="1196299"/>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986894" y="4839080"/>
            <a:ext cx="1753293" cy="466053"/>
          </a:xfrm>
          <a:prstGeom prst="rect">
            <a:avLst/>
          </a:prstGeom>
          <a:noFill/>
        </p:spPr>
        <p:txBody>
          <a:bodyPr wrap="none" lIns="65306" tIns="32653" rIns="65306" bIns="32653" rtlCol="0">
            <a:spAutoFit/>
          </a:bodyPr>
          <a:lstStyle/>
          <a:p>
            <a:pPr lvl="0"/>
            <a:r>
              <a:rPr lang="nl-NL" sz="2600" b="1" dirty="0" smtClean="0"/>
              <a:t>Adult COPD</a:t>
            </a:r>
            <a:endParaRPr lang="en-US" sz="2600" b="1" dirty="0"/>
          </a:p>
        </p:txBody>
      </p:sp>
      <p:sp>
        <p:nvSpPr>
          <p:cNvPr id="22" name="TextBox 21"/>
          <p:cNvSpPr txBox="1"/>
          <p:nvPr/>
        </p:nvSpPr>
        <p:spPr>
          <a:xfrm>
            <a:off x="4156681" y="5041331"/>
            <a:ext cx="1135399" cy="404506"/>
          </a:xfrm>
          <a:prstGeom prst="rect">
            <a:avLst/>
          </a:prstGeom>
          <a:noFill/>
        </p:spPr>
        <p:txBody>
          <a:bodyPr wrap="none" lIns="65306" tIns="32653" rIns="65306" bIns="32653" rtlCol="0">
            <a:spAutoFit/>
          </a:bodyPr>
          <a:lstStyle/>
          <a:p>
            <a:pPr lvl="0"/>
            <a:r>
              <a:rPr lang="nl-NL" sz="2600" dirty="0" smtClean="0"/>
              <a:t>2 </a:t>
            </a:r>
            <a:r>
              <a:rPr lang="nl-NL" sz="2600" dirty="0" err="1" smtClean="0"/>
              <a:t>DMRs</a:t>
            </a:r>
            <a:endParaRPr lang="en-US" sz="2600" dirty="0"/>
          </a:p>
        </p:txBody>
      </p:sp>
    </p:spTree>
    <p:extLst>
      <p:ext uri="{BB962C8B-B14F-4D97-AF65-F5344CB8AC3E}">
        <p14:creationId xmlns:p14="http://schemas.microsoft.com/office/powerpoint/2010/main" val="1117472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Asthma</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COPD are major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global</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health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problems</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Characterised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by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airway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obstruction</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Lung</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function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trajectories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are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predictive</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for</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later life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asthma</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or COPD</a:t>
            </a:r>
            <a:endParaRPr lang="en-US"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6" name="Title 1"/>
          <p:cNvSpPr>
            <a:spLocks noGrp="1"/>
          </p:cNvSpPr>
          <p:nvPr>
            <p:ph type="title"/>
          </p:nvPr>
        </p:nvSpPr>
        <p:spPr>
          <a:xfrm>
            <a:off x="457200" y="274638"/>
            <a:ext cx="8229600" cy="1143000"/>
          </a:xfrm>
        </p:spPr>
        <p:txBody>
          <a:bodyPr>
            <a:normAutofit/>
          </a:bodyPr>
          <a:lstStyle/>
          <a:p>
            <a:pPr algn="l"/>
            <a:r>
              <a:rPr lang="en-US" alt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Background</a:t>
            </a:r>
            <a:endParaRPr lang="en-US"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2050" name="Picture 2" descr="Afbeeldingsresultaat voor asth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005064"/>
            <a:ext cx="4680520" cy="2457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4654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Results</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9" t="22000" r="66172" b="17500"/>
          <a:stretch/>
        </p:blipFill>
        <p:spPr bwMode="auto">
          <a:xfrm>
            <a:off x="276982" y="1340768"/>
            <a:ext cx="8606207"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835696" y="3933056"/>
            <a:ext cx="6552728" cy="2088232"/>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6846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of HOX-</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genes</a:t>
            </a:r>
            <a:endPar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8194" name="Picture 2" descr="Afbeeldingsresultaat voor hox genes human develop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268760"/>
            <a:ext cx="6696744" cy="5154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938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22766571"/>
              </p:ext>
            </p:extLst>
          </p:nvPr>
        </p:nvGraphicFramePr>
        <p:xfrm>
          <a:off x="138125" y="1700808"/>
          <a:ext cx="8891561" cy="1706880"/>
        </p:xfrm>
        <a:graphic>
          <a:graphicData uri="http://schemas.openxmlformats.org/drawingml/2006/table">
            <a:tbl>
              <a:tblPr firstRow="1" firstCol="1" bandRow="1">
                <a:tableStyleId>{5C22544A-7EE6-4342-B048-85BDC9FD1C3A}</a:tableStyleId>
              </a:tblPr>
              <a:tblGrid>
                <a:gridCol w="1147298"/>
                <a:gridCol w="1911615"/>
                <a:gridCol w="1224136"/>
                <a:gridCol w="1296144"/>
                <a:gridCol w="3312368"/>
              </a:tblGrid>
              <a:tr h="591344">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Annotated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gene </a:t>
                      </a: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8848" marR="28848" marT="0" marB="0">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Expressed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gene</a:t>
                      </a: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8848" marR="28848" marT="0" marB="0">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Gene expression </a:t>
                      </a:r>
                    </a:p>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in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children </a:t>
                      </a: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8848" marR="28848" marT="0" marB="0">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Gene expression in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adults </a:t>
                      </a: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8848" marR="28848" marT="0" marB="0">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Previously associated with lung development or respiratory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morbidity</a:t>
                      </a: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8848" marR="28848" marT="0" marB="0">
                    <a:lnB w="12700" cap="flat" cmpd="sng" algn="ctr">
                      <a:solidFill>
                        <a:schemeClr val="tx1"/>
                      </a:solidFill>
                      <a:prstDash val="solid"/>
                      <a:round/>
                      <a:headEnd type="none" w="med" len="med"/>
                      <a:tailEnd type="none" w="med" len="med"/>
                    </a:lnB>
                    <a:noFill/>
                  </a:tcPr>
                </a:tc>
              </a:tr>
              <a:tr h="284948">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HOXA5</a:t>
                      </a:r>
                    </a:p>
                  </a:txBody>
                  <a:tcPr marL="28848" marR="28848" marT="0" marB="0">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HOXA1, HOTTIP</a:t>
                      </a:r>
                    </a:p>
                  </a:txBody>
                  <a:tcPr marL="28848" marR="28848" marT="0" marB="0">
                    <a:lnT w="12700" cap="flat" cmpd="sng" algn="ctr">
                      <a:solidFill>
                        <a:schemeClr val="tx1"/>
                      </a:solidFill>
                      <a:prstDash val="solid"/>
                      <a:round/>
                      <a:headEnd type="none" w="med" len="med"/>
                      <a:tailEnd type="none" w="med" len="med"/>
                    </a:lnT>
                    <a:noFill/>
                  </a:tcPr>
                </a:tc>
                <a:tc>
                  <a:txBody>
                    <a:bodyPr/>
                    <a:lstStyle/>
                    <a:p>
                      <a:pPr algn="ctr">
                        <a:lnSpc>
                          <a:spcPct val="100000"/>
                        </a:lnSpc>
                        <a:spcAft>
                          <a:spcPts val="0"/>
                        </a:spcAft>
                      </a:pPr>
                      <a:r>
                        <a:rPr lang="en-US" sz="1600">
                          <a:solidFill>
                            <a:schemeClr val="tx2"/>
                          </a:solidFill>
                          <a:effectLst/>
                          <a:latin typeface="Tahoma" panose="020B0604030504040204" pitchFamily="34" charset="0"/>
                          <a:ea typeface="Tahoma" panose="020B0604030504040204" pitchFamily="34" charset="0"/>
                          <a:cs typeface="Tahoma" panose="020B0604030504040204" pitchFamily="34" charset="0"/>
                        </a:rPr>
                        <a:t>↓</a:t>
                      </a:r>
                    </a:p>
                  </a:txBody>
                  <a:tcPr marL="28848" marR="28848" marT="0" marB="0">
                    <a:lnT w="12700" cap="flat" cmpd="sng" algn="ctr">
                      <a:solidFill>
                        <a:schemeClr val="tx1"/>
                      </a:solidFill>
                      <a:prstDash val="solid"/>
                      <a:round/>
                      <a:headEnd type="none" w="med" len="med"/>
                      <a:tailEnd type="none" w="med" len="med"/>
                    </a:lnT>
                    <a:noFill/>
                  </a:tcPr>
                </a:tc>
                <a:tc>
                  <a:txBody>
                    <a:bodyPr/>
                    <a:lstStyle/>
                    <a:p>
                      <a:pPr algn="ct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a:t>
                      </a:r>
                    </a:p>
                  </a:txBody>
                  <a:tcPr marL="28848" marR="28848" marT="0" marB="0">
                    <a:lnT w="12700" cap="flat" cmpd="sng" algn="ctr">
                      <a:solidFill>
                        <a:schemeClr val="tx1"/>
                      </a:solidFill>
                      <a:prstDash val="solid"/>
                      <a:round/>
                      <a:headEnd type="none" w="med" len="med"/>
                      <a:tailEnd type="none" w="med" len="med"/>
                    </a:lnT>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Lung development, FEV</a:t>
                      </a:r>
                      <a:r>
                        <a:rPr lang="en-US" sz="1600" baseline="-25000" dirty="0">
                          <a:solidFill>
                            <a:schemeClr val="tx2"/>
                          </a:solidFill>
                          <a:effectLst/>
                          <a:latin typeface="Tahoma" panose="020B0604030504040204" pitchFamily="34" charset="0"/>
                          <a:ea typeface="Tahoma" panose="020B0604030504040204" pitchFamily="34" charset="0"/>
                          <a:cs typeface="Tahoma" panose="020B0604030504040204" pitchFamily="34" charset="0"/>
                        </a:rPr>
                        <a:t>1</a:t>
                      </a: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FEV</a:t>
                      </a:r>
                      <a:r>
                        <a:rPr lang="en-US" sz="1600" baseline="-250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1</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/FVC</a:t>
                      </a:r>
                    </a:p>
                    <a:p>
                      <a:pPr>
                        <a:lnSpc>
                          <a:spcPct val="100000"/>
                        </a:lnSpc>
                        <a:spcAft>
                          <a:spcPts val="0"/>
                        </a:spcAft>
                      </a:pP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8848" marR="28848" marT="0" marB="0">
                    <a:lnT w="12700" cap="flat" cmpd="sng" algn="ctr">
                      <a:solidFill>
                        <a:schemeClr val="tx1"/>
                      </a:solidFill>
                      <a:prstDash val="solid"/>
                      <a:round/>
                      <a:headEnd type="none" w="med" len="med"/>
                      <a:tailEnd type="none" w="med" len="med"/>
                    </a:lnT>
                    <a:noFill/>
                  </a:tcPr>
                </a:tc>
              </a:tr>
              <a:tr h="284948">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8848" marR="28848" marT="0" marB="0">
                    <a:lnL w="12700" cap="flat" cmpd="sng" algn="ctr">
                      <a:noFill/>
                      <a:prstDash val="solid"/>
                      <a:round/>
                      <a:headEnd type="none" w="med" len="med"/>
                      <a:tailEnd type="none" w="med" len="med"/>
                    </a:lnL>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EVX1, HOXA4, HOXA7</a:t>
                      </a:r>
                    </a:p>
                  </a:txBody>
                  <a:tcPr marL="28848" marR="28848" marT="0" marB="0">
                    <a:noFill/>
                  </a:tcPr>
                </a:tc>
                <a:tc>
                  <a:txBody>
                    <a:bodyPr/>
                    <a:lstStyle/>
                    <a:p>
                      <a:pPr algn="ct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a:t>
                      </a:r>
                    </a:p>
                  </a:txBody>
                  <a:tcPr marL="28848" marR="28848" marT="0" marB="0">
                    <a:noFill/>
                  </a:tcPr>
                </a:tc>
                <a:tc>
                  <a:txBody>
                    <a:bodyPr/>
                    <a:lstStyle/>
                    <a:p>
                      <a:pPr algn="ct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 </a:t>
                      </a:r>
                    </a:p>
                  </a:txBody>
                  <a:tcPr marL="28848" marR="28848" marT="0" marB="0">
                    <a:noFill/>
                  </a:tcPr>
                </a:tc>
                <a:tc>
                  <a:txBody>
                    <a:bodyPr/>
                    <a:lstStyle/>
                    <a:p>
                      <a:pPr>
                        <a:lnSpc>
                          <a:spcPct val="100000"/>
                        </a:lnSpc>
                        <a:spcAft>
                          <a:spcPts val="0"/>
                        </a:spcAft>
                      </a:pPr>
                      <a:r>
                        <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rPr>
                        <a:t>Lung </a:t>
                      </a:r>
                      <a:r>
                        <a:rPr lang="en-US" sz="160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development, asthma, COPD</a:t>
                      </a:r>
                      <a:endParaRPr lang="en-US" sz="1600" dirty="0">
                        <a:solidFill>
                          <a:schemeClr val="tx2"/>
                        </a:solidFill>
                        <a:effectLst/>
                        <a:latin typeface="Tahoma" panose="020B0604030504040204" pitchFamily="34" charset="0"/>
                        <a:ea typeface="Tahoma" panose="020B0604030504040204" pitchFamily="34" charset="0"/>
                        <a:cs typeface="Tahoma" panose="020B0604030504040204" pitchFamily="34" charset="0"/>
                      </a:endParaRPr>
                    </a:p>
                  </a:txBody>
                  <a:tcPr marL="28848" marR="28848" marT="0" marB="0">
                    <a:noFill/>
                  </a:tcPr>
                </a:tc>
              </a:tr>
            </a:tbl>
          </a:graphicData>
        </a:graphic>
      </p:graphicFrame>
      <p:sp>
        <p:nvSpPr>
          <p:cNvPr id="3" name="AutoShape 2" descr="Afbeeldingsresultaat voor lu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descr="Afbeeldingsresultaat voor lu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14302" y="4061048"/>
            <a:ext cx="2939207" cy="22044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119332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store\department\genr\opslag-basis\Genetics\ExportGWA\Martijn\Epigenetica\Lung Function\Article\Figures\Human_7_27183133_27184854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352928" cy="5421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6413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store\department\genr\opslag-basis\Genetics\ExportGWA\Martijn\Epigenetica\Lung Function\Article\Figures\Human_7_27183133_27184854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352928" cy="542105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a:off x="179512" y="1988840"/>
            <a:ext cx="108012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7596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store\department\genr\opslag-basis\Genetics\ExportGWA\Martijn\Epigenetica\Lung Function\Article\Figures\Human_7_27183133_27184854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352928" cy="542105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flipH="1">
            <a:off x="2195736" y="3429000"/>
            <a:ext cx="108012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260576" y="3198167"/>
            <a:ext cx="2256900" cy="461665"/>
          </a:xfrm>
          <a:prstGeom prst="rect">
            <a:avLst/>
          </a:prstGeom>
          <a:noFill/>
          <a:ln w="38100">
            <a:solidFill>
              <a:srgbClr val="FF0000"/>
            </a:solidFill>
          </a:ln>
        </p:spPr>
        <p:txBody>
          <a:bodyPr wrap="none" rtlCol="0">
            <a:spAutoFit/>
          </a:bodyPr>
          <a:lstStyle/>
          <a:p>
            <a:r>
              <a:rPr lang="nl-NL"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Gene transcript</a:t>
            </a:r>
            <a:endParaRPr lang="en-US" sz="24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409163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store\department\genr\opslag-basis\Genetics\ExportGWA\Martijn\Epigenetica\Lung Function\Article\Figures\Human_7_27183133_27184854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352928" cy="542105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flipH="1" flipV="1">
            <a:off x="6516216" y="2276872"/>
            <a:ext cx="1152128"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836129" y="3068960"/>
            <a:ext cx="1664430" cy="461665"/>
          </a:xfrm>
          <a:prstGeom prst="rect">
            <a:avLst/>
          </a:prstGeom>
          <a:noFill/>
          <a:ln w="38100">
            <a:solidFill>
              <a:srgbClr val="FF0000"/>
            </a:solidFill>
          </a:ln>
        </p:spPr>
        <p:txBody>
          <a:bodyPr wrap="none" rtlCol="0">
            <a:spAutoFit/>
          </a:bodyPr>
          <a:lstStyle/>
          <a:p>
            <a:r>
              <a:rPr lang="nl-NL"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CpG Island</a:t>
            </a:r>
            <a:endParaRPr lang="en-US" sz="24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84551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store\department\genr\opslag-basis\Genetics\ExportGWA\Martijn\Epigenetica\Lung Function\Article\Figures\Human_7_27183133_27184854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352928" cy="542105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flipH="1">
            <a:off x="3203848" y="2852936"/>
            <a:ext cx="443679" cy="15841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5076056" y="2924944"/>
            <a:ext cx="72008" cy="151216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03848" y="2391271"/>
            <a:ext cx="887359" cy="461665"/>
          </a:xfrm>
          <a:prstGeom prst="rect">
            <a:avLst/>
          </a:prstGeom>
          <a:noFill/>
          <a:ln w="38100">
            <a:solidFill>
              <a:srgbClr val="FF0000"/>
            </a:solidFill>
          </a:ln>
        </p:spPr>
        <p:txBody>
          <a:bodyPr wrap="none" rtlCol="0">
            <a:spAutoFit/>
          </a:bodyPr>
          <a:lstStyle/>
          <a:p>
            <a:r>
              <a:rPr lang="nl-NL"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CTCF</a:t>
            </a:r>
            <a:endParaRPr lang="en-US" sz="24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4427984" y="2450604"/>
            <a:ext cx="1435136" cy="461665"/>
          </a:xfrm>
          <a:prstGeom prst="rect">
            <a:avLst/>
          </a:prstGeom>
          <a:noFill/>
          <a:ln w="38100">
            <a:solidFill>
              <a:srgbClr val="FF0000"/>
            </a:solidFill>
          </a:ln>
        </p:spPr>
        <p:txBody>
          <a:bodyPr wrap="none" rtlCol="0">
            <a:spAutoFit/>
          </a:bodyPr>
          <a:lstStyle/>
          <a:p>
            <a:r>
              <a:rPr lang="nl-NL"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Promotor</a:t>
            </a:r>
            <a:endParaRPr lang="en-US" sz="24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711039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Results</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 Gene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expression</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and</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a:solidFill>
                  <a:srgbClr val="C00000"/>
                </a:solidFill>
                <a:latin typeface="Tahoma" panose="020B0604030504040204" pitchFamily="34" charset="0"/>
                <a:ea typeface="Tahoma" panose="020B0604030504040204" pitchFamily="34" charset="0"/>
                <a:cs typeface="Tahoma" panose="020B0604030504040204" pitchFamily="34" charset="0"/>
              </a:rPr>
              <a:t>functional</a:t>
            </a:r>
            <a:r>
              <a:rPr lang="nl-NL" sz="2400" dirty="0">
                <a:solidFill>
                  <a:srgbClr val="C00000"/>
                </a:solidFill>
                <a:latin typeface="Tahoma" panose="020B0604030504040204" pitchFamily="34" charset="0"/>
                <a:ea typeface="Tahoma" panose="020B0604030504040204" pitchFamily="34" charset="0"/>
                <a:cs typeface="Tahoma" panose="020B0604030504040204" pitchFamily="34" charset="0"/>
              </a:rPr>
              <a:t>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pathways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20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DMRs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previously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associated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with</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lung</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development or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respiratory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morbidity</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8 of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the</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top 10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identified</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DMRs</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located</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known</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regulatory</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regions</a:t>
            </a:r>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b="1"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Pathways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related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to</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regionalisation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DNA-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RNA-</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regulation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embryonic</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development</a:t>
            </a:r>
            <a:endPar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Afbeeldingsresultaat voor embryonic develop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5021804"/>
            <a:ext cx="2765698" cy="1618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61813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Discussion</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White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blood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cells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as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surrogate</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for</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lung</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tissue</a:t>
            </a:r>
          </a:p>
          <a:p>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Genomic</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variants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Illumina</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probes</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Estimated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cell</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counts</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pic>
        <p:nvPicPr>
          <p:cNvPr id="4" name="Picture 2" descr="http://image.slidesharecdn.com/groupdiscussion-130422154947-phpapp01/95/presentation-on-group-discussion-3-638.jpg?cb=1366646030"/>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44162"/>
          <a:stretch/>
        </p:blipFill>
        <p:spPr bwMode="auto">
          <a:xfrm>
            <a:off x="7020272" y="3953016"/>
            <a:ext cx="1996846" cy="2684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8436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alt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Background</a:t>
            </a:r>
            <a:endParaRPr lang="en-US"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1124744"/>
            <a:ext cx="6624736" cy="533538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p:cNvSpPr>
            <a:spLocks noChangeArrowheads="1"/>
          </p:cNvSpPr>
          <p:nvPr/>
        </p:nvSpPr>
        <p:spPr bwMode="auto">
          <a:xfrm>
            <a:off x="1141975" y="6381328"/>
            <a:ext cx="7019925" cy="363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13607" rIns="0" bIns="0" numCol="1" anchor="ctr" anchorCtr="0" compatLnSpc="1">
            <a:prstTxWarp prst="textNoShape">
              <a:avLst/>
            </a:prstTxWarp>
          </a:bodyPr>
          <a:lst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9pPr>
          </a:lstStyle>
          <a:p>
            <a:pPr>
              <a:tabLst>
                <a:tab pos="723900" algn="l"/>
                <a:tab pos="1447800" algn="l"/>
                <a:tab pos="2171700" algn="l"/>
                <a:tab pos="2895600" algn="l"/>
                <a:tab pos="3619500" algn="l"/>
                <a:tab pos="4343400" algn="l"/>
                <a:tab pos="5067300" algn="l"/>
                <a:tab pos="5791200" algn="l"/>
                <a:tab pos="6515100" algn="l"/>
              </a:tabLst>
            </a:pPr>
            <a:r>
              <a:rPr lang="en-US" altLang="en-US" sz="1200" dirty="0">
                <a:solidFill>
                  <a:schemeClr val="tx1"/>
                </a:solidFill>
                <a:cs typeface="Arial Unicode MS" pitchFamily="32" charset="0"/>
              </a:rPr>
              <a:t>Martinez FD. N </a:t>
            </a:r>
            <a:r>
              <a:rPr lang="en-US" altLang="en-US" sz="1200" dirty="0" err="1">
                <a:solidFill>
                  <a:schemeClr val="tx1"/>
                </a:solidFill>
                <a:cs typeface="Arial Unicode MS" pitchFamily="32" charset="0"/>
              </a:rPr>
              <a:t>Engl</a:t>
            </a:r>
            <a:r>
              <a:rPr lang="en-US" altLang="en-US" sz="1200" dirty="0">
                <a:solidFill>
                  <a:schemeClr val="tx1"/>
                </a:solidFill>
                <a:cs typeface="Arial Unicode MS" pitchFamily="32" charset="0"/>
              </a:rPr>
              <a:t> J Med 2016;375:871-878.</a:t>
            </a:r>
          </a:p>
        </p:txBody>
      </p:sp>
    </p:spTree>
    <p:extLst>
      <p:ext uri="{BB962C8B-B14F-4D97-AF65-F5344CB8AC3E}">
        <p14:creationId xmlns:p14="http://schemas.microsoft.com/office/powerpoint/2010/main" val="16442373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Conclusions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59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DMRs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associated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with</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childhood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lung</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function</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Multiple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identified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DMRs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associated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with</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childhood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asthma</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lung</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function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COPD in later life</a:t>
            </a:r>
          </a:p>
          <a:p>
            <a:pPr marL="0" indent="0">
              <a:buNone/>
            </a:pP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DMRs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related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with</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differential</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gene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expression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linked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to</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genes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involved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in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embryonic</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respiratory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tract</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development</a:t>
            </a:r>
          </a:p>
          <a:p>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These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findings</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suggest</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epigenetic</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programming</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during</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fetal</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life of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respiratory</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diseases</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across</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b="1"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the</a:t>
            </a:r>
            <a:r>
              <a:rPr lang="nl-NL" sz="2000" b="1" dirty="0" smtClean="0">
                <a:solidFill>
                  <a:schemeClr val="tx2"/>
                </a:solidFill>
                <a:latin typeface="Tahoma" panose="020B0604030504040204" pitchFamily="34" charset="0"/>
                <a:ea typeface="Tahoma" panose="020B0604030504040204" pitchFamily="34" charset="0"/>
                <a:cs typeface="Tahoma" panose="020B0604030504040204" pitchFamily="34" charset="0"/>
              </a:rPr>
              <a:t> life course</a:t>
            </a:r>
            <a:endParaRPr lang="en-US" sz="2000" b="1"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182533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dnaanabolics.com/wp-content/uploads/2014/06/DNA-structure.jpg"/>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aturation sat="33000"/>
                    </a14:imgEffect>
                    <a14:imgEffect>
                      <a14:brightnessContrast contrast="-20000"/>
                    </a14:imgEffect>
                  </a14:imgLayer>
                </a14:imgProps>
              </a:ext>
              <a:ext uri="{28A0092B-C50C-407E-A947-70E740481C1C}">
                <a14:useLocalDpi xmlns:a14="http://schemas.microsoft.com/office/drawing/2010/main" val="0"/>
              </a:ext>
            </a:extLst>
          </a:blip>
          <a:srcRect t="11755" b="-1"/>
          <a:stretch/>
        </p:blipFill>
        <p:spPr bwMode="auto">
          <a:xfrm>
            <a:off x="-15899" y="4120609"/>
            <a:ext cx="9161065" cy="273739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Acknowledgements</a:t>
            </a:r>
            <a:endParaRPr lang="en-GB"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6" name="Content Placeholder 2"/>
          <p:cNvSpPr txBox="1">
            <a:spLocks/>
          </p:cNvSpPr>
          <p:nvPr/>
        </p:nvSpPr>
        <p:spPr>
          <a:xfrm>
            <a:off x="457200" y="1600201"/>
            <a:ext cx="8229600" cy="2404864"/>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Janine Felix			</a:t>
            </a:r>
            <a:r>
              <a:rPr lang="nl-NL" sz="2000" u="sng"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All</a:t>
            </a:r>
            <a:r>
              <a:rPr lang="nl-NL" sz="2000" u="sng" dirty="0" smtClean="0">
                <a:solidFill>
                  <a:schemeClr val="tx2"/>
                </a:solidFill>
                <a:latin typeface="Tahoma" panose="020B0604030504040204" pitchFamily="34" charset="0"/>
                <a:ea typeface="Tahoma" panose="020B0604030504040204" pitchFamily="34" charset="0"/>
                <a:cs typeface="Tahoma" panose="020B0604030504040204" pitchFamily="34" charset="0"/>
              </a:rPr>
              <a:t> collaborators </a:t>
            </a:r>
            <a:r>
              <a:rPr lang="nl-NL" sz="2000" u="sng"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from</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a:t>
            </a:r>
          </a:p>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Johan de Jongste			INMA</a:t>
            </a:r>
          </a:p>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Joyce van Meurs			CHS</a:t>
            </a:r>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algn="l"/>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Vincent </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Jaddoe			Project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Viva</a:t>
            </a:r>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Liesbeth Duijts			The </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Rotterdam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Study</a:t>
            </a:r>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Kimberley </a:t>
            </a:r>
            <a:r>
              <a:rPr lang="nl-NL" sz="2000" dirty="0" err="1">
                <a:solidFill>
                  <a:schemeClr val="tx2"/>
                </a:solidFill>
                <a:latin typeface="Tahoma" panose="020B0604030504040204" pitchFamily="34" charset="0"/>
                <a:ea typeface="Tahoma" panose="020B0604030504040204" pitchFamily="34" charset="0"/>
                <a:cs typeface="Tahoma" panose="020B0604030504040204" pitchFamily="34" charset="0"/>
              </a:rPr>
              <a:t>Burrows</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p>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George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Davey</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-Smith</a:t>
            </a:r>
          </a:p>
          <a:p>
            <a:pPr algn="l"/>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John Henderson</a:t>
            </a:r>
            <a:endParaRPr lang="en-US"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algn="l"/>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Caroline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Relton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p>
        </p:txBody>
      </p:sp>
    </p:spTree>
    <p:extLst>
      <p:ext uri="{BB962C8B-B14F-4D97-AF65-F5344CB8AC3E}">
        <p14:creationId xmlns:p14="http://schemas.microsoft.com/office/powerpoint/2010/main" val="32143524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238895"/>
            <a:ext cx="7772400" cy="2046089"/>
          </a:xfrm>
        </p:spPr>
        <p:txBody>
          <a:bodyPr>
            <a:normAutofit/>
          </a:bodyPr>
          <a:lstStyle/>
          <a:p>
            <a:r>
              <a:rPr lang="en-US" sz="3600" dirty="0" smtClean="0">
                <a:solidFill>
                  <a:srgbClr val="C00000"/>
                </a:solidFill>
                <a:latin typeface="Tahoma" panose="020B0604030504040204" pitchFamily="34" charset="0"/>
                <a:ea typeface="Tahoma" panose="020B0604030504040204" pitchFamily="34" charset="0"/>
                <a:cs typeface="Tahoma" panose="020B0604030504040204" pitchFamily="34" charset="0"/>
              </a:rPr>
              <a:t>Thank you for your attention</a:t>
            </a:r>
            <a:r>
              <a:rPr lang="en-GB" sz="3200" dirty="0" smtClean="0">
                <a:effectLst/>
                <a:latin typeface="Tahoma" panose="020B0604030504040204" pitchFamily="34" charset="0"/>
                <a:ea typeface="Tahoma" panose="020B0604030504040204" pitchFamily="34" charset="0"/>
                <a:cs typeface="Tahoma" panose="020B0604030504040204" pitchFamily="34" charset="0"/>
              </a:rPr>
              <a:t/>
            </a:r>
            <a:br>
              <a:rPr lang="en-GB" sz="3200" dirty="0" smtClean="0">
                <a:effectLst/>
                <a:latin typeface="Tahoma" panose="020B0604030504040204" pitchFamily="34" charset="0"/>
                <a:ea typeface="Tahoma" panose="020B0604030504040204" pitchFamily="34" charset="0"/>
                <a:cs typeface="Tahoma" panose="020B0604030504040204" pitchFamily="34" charset="0"/>
              </a:rPr>
            </a:br>
            <a:endParaRPr lang="en-GB" sz="3200" dirty="0">
              <a:latin typeface="Tahoma" panose="020B0604030504040204" pitchFamily="34" charset="0"/>
              <a:ea typeface="Tahoma" panose="020B0604030504040204" pitchFamily="34" charset="0"/>
              <a:cs typeface="Tahoma" panose="020B0604030504040204" pitchFamily="34" charset="0"/>
            </a:endParaRPr>
          </a:p>
        </p:txBody>
      </p:sp>
      <p:pic>
        <p:nvPicPr>
          <p:cNvPr id="4100" name="Picture 4" descr="http://dnaanabolics.com/wp-content/uploads/2014/06/DNA-structure.jpg"/>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aturation sat="33000"/>
                    </a14:imgEffect>
                    <a14:imgEffect>
                      <a14:brightnessContrast contrast="-20000"/>
                    </a14:imgEffect>
                  </a14:imgLayer>
                </a14:imgProps>
              </a:ext>
              <a:ext uri="{28A0092B-C50C-407E-A947-70E740481C1C}">
                <a14:useLocalDpi xmlns:a14="http://schemas.microsoft.com/office/drawing/2010/main" val="0"/>
              </a:ext>
            </a:extLst>
          </a:blip>
          <a:srcRect t="11755" b="-1"/>
          <a:stretch/>
        </p:blipFill>
        <p:spPr bwMode="auto">
          <a:xfrm>
            <a:off x="-15899" y="4120609"/>
            <a:ext cx="9161065" cy="2737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620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7" name="Rectangle 2"/>
          <p:cNvSpPr>
            <a:spLocks noGrp="1" noChangeArrowheads="1"/>
          </p:cNvSpPr>
          <p:nvPr>
            <p:ph type="title"/>
          </p:nvPr>
        </p:nvSpPr>
        <p:spPr/>
        <p:txBody>
          <a:bodyPr/>
          <a:lstStyle/>
          <a:p>
            <a:r>
              <a:rPr lang="nl-NL" dirty="0" smtClean="0">
                <a:latin typeface="Tahoma" panose="020B0604030504040204" pitchFamily="34" charset="0"/>
                <a:ea typeface="Tahoma" panose="020B0604030504040204" pitchFamily="34" charset="0"/>
                <a:cs typeface="Tahoma" panose="020B0604030504040204" pitchFamily="34" charset="0"/>
              </a:rPr>
              <a:t>EWAS - </a:t>
            </a:r>
            <a:r>
              <a:rPr lang="nl-NL" dirty="0" err="1" smtClean="0">
                <a:latin typeface="Tahoma" panose="020B0604030504040204" pitchFamily="34" charset="0"/>
                <a:ea typeface="Tahoma" panose="020B0604030504040204" pitchFamily="34" charset="0"/>
                <a:cs typeface="Tahoma" panose="020B0604030504040204" pitchFamily="34" charset="0"/>
              </a:rPr>
              <a:t>DMRs</a:t>
            </a:r>
            <a:endParaRPr lang="en-US" dirty="0" smtClean="0">
              <a:latin typeface="Tahoma" panose="020B0604030504040204" pitchFamily="34" charset="0"/>
              <a:ea typeface="Tahoma" panose="020B0604030504040204" pitchFamily="34" charset="0"/>
              <a:cs typeface="Tahoma" panose="020B0604030504040204" pitchFamily="34" charset="0"/>
            </a:endParaRPr>
          </a:p>
        </p:txBody>
      </p:sp>
      <p:sp>
        <p:nvSpPr>
          <p:cNvPr id="1166338" name="Rectangle 3"/>
          <p:cNvSpPr>
            <a:spLocks noGrp="1" noChangeArrowheads="1"/>
          </p:cNvSpPr>
          <p:nvPr>
            <p:ph type="body" idx="1"/>
          </p:nvPr>
        </p:nvSpPr>
        <p:spPr/>
        <p:txBody>
          <a:bodyPr>
            <a:normAutofit/>
          </a:bodyPr>
          <a:lstStyle/>
          <a:p>
            <a:r>
              <a:rPr lang="en-US" sz="2000" dirty="0">
                <a:latin typeface="Tahoma" panose="020B0604030504040204" pitchFamily="34" charset="0"/>
                <a:ea typeface="Tahoma" panose="020B0604030504040204" pitchFamily="34" charset="0"/>
                <a:cs typeface="Tahoma" panose="020B0604030504040204" pitchFamily="34" charset="0"/>
              </a:rPr>
              <a:t>A differentially methylated region (DMR) is a genomic region with multiple adjacent CpG sites that exhibit different methylation statuses among multiple </a:t>
            </a:r>
            <a:r>
              <a:rPr lang="en-US" sz="2000" dirty="0" smtClean="0">
                <a:latin typeface="Tahoma" panose="020B0604030504040204" pitchFamily="34" charset="0"/>
                <a:ea typeface="Tahoma" panose="020B0604030504040204" pitchFamily="34" charset="0"/>
                <a:cs typeface="Tahoma" panose="020B0604030504040204" pitchFamily="34" charset="0"/>
              </a:rPr>
              <a:t>samples</a:t>
            </a:r>
          </a:p>
          <a:p>
            <a:endParaRPr lang="nl-NL" sz="2000" dirty="0">
              <a:latin typeface="Tahoma" panose="020B0604030504040204" pitchFamily="34" charset="0"/>
              <a:ea typeface="Tahoma" panose="020B0604030504040204" pitchFamily="34" charset="0"/>
              <a:cs typeface="Tahoma" panose="020B0604030504040204" pitchFamily="34" charset="0"/>
            </a:endParaRPr>
          </a:p>
          <a:p>
            <a:r>
              <a:rPr lang="en-US" sz="2000" dirty="0">
                <a:latin typeface="Tahoma" panose="020B0604030504040204" pitchFamily="34" charset="0"/>
                <a:ea typeface="Tahoma" panose="020B0604030504040204" pitchFamily="34" charset="0"/>
                <a:cs typeface="Tahoma" panose="020B0604030504040204" pitchFamily="34" charset="0"/>
              </a:rPr>
              <a:t>Identification of DMRs as opposed to single </a:t>
            </a:r>
            <a:r>
              <a:rPr lang="en-US" sz="2000" dirty="0" err="1">
                <a:latin typeface="Tahoma" panose="020B0604030504040204" pitchFamily="34" charset="0"/>
                <a:ea typeface="Tahoma" panose="020B0604030504040204" pitchFamily="34" charset="0"/>
                <a:cs typeface="Tahoma" panose="020B0604030504040204" pitchFamily="34" charset="0"/>
              </a:rPr>
              <a:t>CpGs</a:t>
            </a:r>
            <a:r>
              <a:rPr lang="en-US" sz="2000" dirty="0">
                <a:latin typeface="Tahoma" panose="020B0604030504040204" pitchFamily="34" charset="0"/>
                <a:ea typeface="Tahoma" panose="020B0604030504040204" pitchFamily="34" charset="0"/>
                <a:cs typeface="Tahoma" panose="020B0604030504040204" pitchFamily="34" charset="0"/>
              </a:rPr>
              <a:t> is conceptually consistent with what is known about DNA methylation patterns in the human </a:t>
            </a:r>
            <a:r>
              <a:rPr lang="en-US" sz="2000" dirty="0" smtClean="0">
                <a:latin typeface="Tahoma" panose="020B0604030504040204" pitchFamily="34" charset="0"/>
                <a:ea typeface="Tahoma" panose="020B0604030504040204" pitchFamily="34" charset="0"/>
                <a:cs typeface="Tahoma" panose="020B0604030504040204" pitchFamily="34" charset="0"/>
              </a:rPr>
              <a:t>genome</a:t>
            </a:r>
            <a:endParaRPr lang="en-US" sz="2000" dirty="0">
              <a:latin typeface="Tahoma" panose="020B0604030504040204" pitchFamily="34" charset="0"/>
              <a:ea typeface="Tahoma" panose="020B0604030504040204" pitchFamily="34" charset="0"/>
              <a:cs typeface="Tahoma" panose="020B0604030504040204" pitchFamily="34" charset="0"/>
            </a:endParaRPr>
          </a:p>
          <a:p>
            <a:endParaRPr lang="en-US" sz="2000" dirty="0">
              <a:latin typeface="Tahoma" panose="020B0604030504040204" pitchFamily="34" charset="0"/>
              <a:ea typeface="Tahoma" panose="020B0604030504040204" pitchFamily="34" charset="0"/>
              <a:cs typeface="Tahoma" panose="020B0604030504040204" pitchFamily="34" charset="0"/>
            </a:endParaRPr>
          </a:p>
          <a:p>
            <a:r>
              <a:rPr lang="en-US" sz="2000" dirty="0">
                <a:latin typeface="Tahoma" panose="020B0604030504040204" pitchFamily="34" charset="0"/>
                <a:ea typeface="Tahoma" panose="020B0604030504040204" pitchFamily="34" charset="0"/>
                <a:cs typeface="Tahoma" panose="020B0604030504040204" pitchFamily="34" charset="0"/>
              </a:rPr>
              <a:t>DMRs increase power to detect associations and allows for analysis of all probes on the array</a:t>
            </a:r>
          </a:p>
          <a:p>
            <a:endParaRPr lang="en-US" sz="20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118715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7" name="Rectangle 2"/>
          <p:cNvSpPr>
            <a:spLocks noGrp="1" noChangeArrowheads="1"/>
          </p:cNvSpPr>
          <p:nvPr>
            <p:ph type="title"/>
          </p:nvPr>
        </p:nvSpPr>
        <p:spPr/>
        <p:txBody>
          <a:bodyPr/>
          <a:lstStyle/>
          <a:p>
            <a:r>
              <a:rPr lang="nl-NL" dirty="0" smtClean="0">
                <a:latin typeface="Tahoma" panose="020B0604030504040204" pitchFamily="34" charset="0"/>
                <a:ea typeface="Tahoma" panose="020B0604030504040204" pitchFamily="34" charset="0"/>
                <a:cs typeface="Tahoma" panose="020B0604030504040204" pitchFamily="34" charset="0"/>
              </a:rPr>
              <a:t>Comb-p</a:t>
            </a:r>
            <a:endParaRPr lang="en-US" dirty="0" smtClean="0">
              <a:latin typeface="Tahoma" panose="020B0604030504040204" pitchFamily="34" charset="0"/>
              <a:ea typeface="Tahoma" panose="020B0604030504040204" pitchFamily="34" charset="0"/>
              <a:cs typeface="Tahoma" panose="020B0604030504040204" pitchFamily="34" charset="0"/>
            </a:endParaRPr>
          </a:p>
        </p:txBody>
      </p:sp>
      <p:sp>
        <p:nvSpPr>
          <p:cNvPr id="1166338" name="Rectangle 3"/>
          <p:cNvSpPr>
            <a:spLocks noGrp="1" noChangeArrowheads="1"/>
          </p:cNvSpPr>
          <p:nvPr>
            <p:ph type="body" idx="1"/>
          </p:nvPr>
        </p:nvSpPr>
        <p:spPr/>
        <p:txBody>
          <a:bodyPr/>
          <a:lstStyle/>
          <a:p>
            <a:endParaRPr lang="en-US" dirty="0" smtClean="0">
              <a:latin typeface="Tahoma" panose="020B0604030504040204" pitchFamily="34" charset="0"/>
              <a:ea typeface="Tahoma" panose="020B0604030504040204" pitchFamily="34" charset="0"/>
              <a:cs typeface="Tahoma" panose="020B0604030504040204" pitchFamily="34" charset="0"/>
            </a:endParaRPr>
          </a:p>
        </p:txBody>
      </p:sp>
      <p:pic>
        <p:nvPicPr>
          <p:cNvPr id="1186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836" y="1484784"/>
            <a:ext cx="9330398"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81794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Tahoma" panose="020B0604030504040204" pitchFamily="34" charset="0"/>
                <a:ea typeface="Tahoma" panose="020B0604030504040204" pitchFamily="34" charset="0"/>
                <a:cs typeface="Tahoma" panose="020B0604030504040204" pitchFamily="34" charset="0"/>
              </a:rPr>
              <a:t>Comb-p: Rationale</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Autofit/>
          </a:bodyPr>
          <a:lstStyle/>
          <a:p>
            <a:r>
              <a:rPr lang="nl-NL" sz="2000" dirty="0" smtClean="0">
                <a:latin typeface="Tahoma" panose="020B0604030504040204" pitchFamily="34" charset="0"/>
                <a:ea typeface="Tahoma" panose="020B0604030504040204" pitchFamily="34" charset="0"/>
                <a:cs typeface="Tahoma" panose="020B0604030504040204" pitchFamily="34" charset="0"/>
              </a:rPr>
              <a:t>P-</a:t>
            </a:r>
            <a:r>
              <a:rPr lang="nl-NL" sz="2000" dirty="0" err="1" smtClean="0">
                <a:latin typeface="Tahoma" panose="020B0604030504040204" pitchFamily="34" charset="0"/>
                <a:ea typeface="Tahoma" panose="020B0604030504040204" pitchFamily="34" charset="0"/>
                <a:cs typeface="Tahoma" panose="020B0604030504040204" pitchFamily="34" charset="0"/>
              </a:rPr>
              <a:t>values</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can</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be</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converted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to</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z</a:t>
            </a:r>
            <a:r>
              <a:rPr lang="nl-NL" sz="2000" dirty="0" smtClean="0">
                <a:latin typeface="Tahoma" panose="020B0604030504040204" pitchFamily="34" charset="0"/>
                <a:ea typeface="Tahoma" panose="020B0604030504040204" pitchFamily="34" charset="0"/>
                <a:cs typeface="Tahoma" panose="020B0604030504040204" pitchFamily="34" charset="0"/>
              </a:rPr>
              <a:t>-scores </a:t>
            </a:r>
            <a:r>
              <a:rPr lang="nl-NL" sz="2000" dirty="0" err="1" smtClean="0">
                <a:latin typeface="Tahoma" panose="020B0604030504040204" pitchFamily="34" charset="0"/>
                <a:ea typeface="Tahoma" panose="020B0604030504040204" pitchFamily="34" charset="0"/>
                <a:cs typeface="Tahoma" panose="020B0604030504040204" pitchFamily="34" charset="0"/>
              </a:rPr>
              <a:t>and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then</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summed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and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scaled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to</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create</a:t>
            </a:r>
            <a:r>
              <a:rPr lang="nl-NL" sz="2000" dirty="0" smtClean="0">
                <a:latin typeface="Tahoma" panose="020B0604030504040204" pitchFamily="34" charset="0"/>
                <a:ea typeface="Tahoma" panose="020B0604030504040204" pitchFamily="34" charset="0"/>
                <a:cs typeface="Tahoma" panose="020B0604030504040204" pitchFamily="34" charset="0"/>
              </a:rPr>
              <a:t> a </a:t>
            </a:r>
            <a:r>
              <a:rPr lang="nl-NL" sz="2000" dirty="0" err="1" smtClean="0">
                <a:latin typeface="Tahoma" panose="020B0604030504040204" pitchFamily="34" charset="0"/>
                <a:ea typeface="Tahoma" panose="020B0604030504040204" pitchFamily="34" charset="0"/>
                <a:cs typeface="Tahoma" panose="020B0604030504040204" pitchFamily="34" charset="0"/>
              </a:rPr>
              <a:t>combined</a:t>
            </a:r>
            <a:r>
              <a:rPr lang="nl-NL" sz="2000" dirty="0" smtClean="0">
                <a:latin typeface="Tahoma" panose="020B0604030504040204" pitchFamily="34" charset="0"/>
                <a:ea typeface="Tahoma" panose="020B0604030504040204" pitchFamily="34" charset="0"/>
                <a:cs typeface="Tahoma" panose="020B0604030504040204" pitchFamily="34" charset="0"/>
              </a:rPr>
              <a:t> Z-score (</a:t>
            </a:r>
            <a:r>
              <a:rPr lang="nl-NL" sz="2000" dirty="0" err="1" smtClean="0">
                <a:latin typeface="Tahoma" panose="020B0604030504040204" pitchFamily="34" charset="0"/>
                <a:ea typeface="Tahoma" panose="020B0604030504040204" pitchFamily="34" charset="0"/>
                <a:cs typeface="Tahoma" panose="020B0604030504040204" pitchFamily="34" charset="0"/>
              </a:rPr>
              <a:t>Stouffer-Liptak</a:t>
            </a:r>
            <a:r>
              <a:rPr lang="nl-NL" sz="2000" dirty="0" smtClean="0">
                <a:latin typeface="Tahoma" panose="020B0604030504040204" pitchFamily="34" charset="0"/>
                <a:ea typeface="Tahoma" panose="020B0604030504040204" pitchFamily="34" charset="0"/>
                <a:cs typeface="Tahoma" panose="020B0604030504040204" pitchFamily="34" charset="0"/>
              </a:rPr>
              <a:t>: 1950)</a:t>
            </a:r>
          </a:p>
          <a:p>
            <a:endParaRPr lang="nl-NL" sz="2000" dirty="0">
              <a:latin typeface="Tahoma" panose="020B0604030504040204" pitchFamily="34" charset="0"/>
              <a:ea typeface="Tahoma" panose="020B0604030504040204" pitchFamily="34" charset="0"/>
              <a:cs typeface="Tahoma" panose="020B0604030504040204" pitchFamily="34" charset="0"/>
            </a:endParaRPr>
          </a:p>
          <a:p>
            <a:r>
              <a:rPr lang="nl-NL" sz="2000" dirty="0" smtClean="0">
                <a:latin typeface="Tahoma" panose="020B0604030504040204" pitchFamily="34" charset="0"/>
                <a:ea typeface="Tahoma" panose="020B0604030504040204" pitchFamily="34" charset="0"/>
                <a:cs typeface="Tahoma" panose="020B0604030504040204" pitchFamily="34" charset="0"/>
              </a:rPr>
              <a:t>P-</a:t>
            </a:r>
            <a:r>
              <a:rPr lang="nl-NL" sz="2000" dirty="0" err="1" smtClean="0">
                <a:latin typeface="Tahoma" panose="020B0604030504040204" pitchFamily="34" charset="0"/>
                <a:ea typeface="Tahoma" panose="020B0604030504040204" pitchFamily="34" charset="0"/>
                <a:cs typeface="Tahoma" panose="020B0604030504040204" pitchFamily="34" charset="0"/>
              </a:rPr>
              <a:t>values</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can</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be</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weigthed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to</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perform</a:t>
            </a:r>
            <a:r>
              <a:rPr lang="nl-NL" sz="2000" dirty="0" smtClean="0">
                <a:latin typeface="Tahoma" panose="020B0604030504040204" pitchFamily="34" charset="0"/>
                <a:ea typeface="Tahoma" panose="020B0604030504040204" pitchFamily="34" charset="0"/>
                <a:cs typeface="Tahoma" panose="020B0604030504040204" pitchFamily="34" charset="0"/>
              </a:rPr>
              <a:t> a </a:t>
            </a:r>
            <a:r>
              <a:rPr lang="nl-NL" sz="2000" dirty="0" err="1" smtClean="0">
                <a:latin typeface="Tahoma" panose="020B0604030504040204" pitchFamily="34" charset="0"/>
                <a:ea typeface="Tahoma" panose="020B0604030504040204" pitchFamily="34" charset="0"/>
                <a:cs typeface="Tahoma" panose="020B0604030504040204" pitchFamily="34" charset="0"/>
              </a:rPr>
              <a:t>dependence</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correction</a:t>
            </a:r>
            <a:r>
              <a:rPr lang="nl-NL" sz="2000" dirty="0" smtClean="0">
                <a:latin typeface="Tahoma" panose="020B0604030504040204" pitchFamily="34" charset="0"/>
                <a:ea typeface="Tahoma" panose="020B0604030504040204" pitchFamily="34" charset="0"/>
                <a:cs typeface="Tahoma" panose="020B0604030504040204" pitchFamily="34" charset="0"/>
              </a:rPr>
              <a:t> on </a:t>
            </a:r>
            <a:r>
              <a:rPr lang="nl-NL" sz="2000" dirty="0" err="1" smtClean="0">
                <a:latin typeface="Tahoma" panose="020B0604030504040204" pitchFamily="34" charset="0"/>
                <a:ea typeface="Tahoma" panose="020B0604030504040204" pitchFamily="34" charset="0"/>
                <a:cs typeface="Tahoma" panose="020B0604030504040204" pitchFamily="34" charset="0"/>
              </a:rPr>
              <a:t>correlated</a:t>
            </a:r>
            <a:r>
              <a:rPr lang="nl-NL" sz="2000" dirty="0" smtClean="0">
                <a:latin typeface="Tahoma" panose="020B0604030504040204" pitchFamily="34" charset="0"/>
                <a:ea typeface="Tahoma" panose="020B0604030504040204" pitchFamily="34" charset="0"/>
                <a:cs typeface="Tahoma" panose="020B0604030504040204" pitchFamily="34" charset="0"/>
              </a:rPr>
              <a:t> tests (</a:t>
            </a:r>
            <a:r>
              <a:rPr lang="nl-NL" sz="2000" dirty="0" err="1" smtClean="0">
                <a:latin typeface="Tahoma" panose="020B0604030504040204" pitchFamily="34" charset="0"/>
                <a:ea typeface="Tahoma" panose="020B0604030504040204" pitchFamily="34" charset="0"/>
                <a:cs typeface="Tahoma" panose="020B0604030504040204" pitchFamily="34" charset="0"/>
              </a:rPr>
              <a:t>Zaykin</a:t>
            </a:r>
            <a:r>
              <a:rPr lang="nl-NL" sz="2000" dirty="0" smtClean="0">
                <a:latin typeface="Tahoma" panose="020B0604030504040204" pitchFamily="34" charset="0"/>
                <a:ea typeface="Tahoma" panose="020B0604030504040204" pitchFamily="34" charset="0"/>
                <a:cs typeface="Tahoma" panose="020B0604030504040204" pitchFamily="34" charset="0"/>
              </a:rPr>
              <a:t>: 2002)</a:t>
            </a:r>
          </a:p>
          <a:p>
            <a:endParaRPr lang="nl-NL" sz="2000" dirty="0">
              <a:latin typeface="Tahoma" panose="020B0604030504040204" pitchFamily="34" charset="0"/>
              <a:ea typeface="Tahoma" panose="020B0604030504040204" pitchFamily="34" charset="0"/>
              <a:cs typeface="Tahoma" panose="020B0604030504040204" pitchFamily="34" charset="0"/>
            </a:endParaRPr>
          </a:p>
          <a:p>
            <a:r>
              <a:rPr lang="en-US" sz="2000" dirty="0">
                <a:latin typeface="Tahoma" panose="020B0604030504040204" pitchFamily="34" charset="0"/>
                <a:ea typeface="Tahoma" panose="020B0604030504040204" pitchFamily="34" charset="0"/>
                <a:cs typeface="Tahoma" panose="020B0604030504040204" pitchFamily="34" charset="0"/>
              </a:rPr>
              <a:t>U</a:t>
            </a:r>
            <a:r>
              <a:rPr lang="en-US" sz="2000" dirty="0" smtClean="0">
                <a:latin typeface="Tahoma" panose="020B0604030504040204" pitchFamily="34" charset="0"/>
                <a:ea typeface="Tahoma" panose="020B0604030504040204" pitchFamily="34" charset="0"/>
                <a:cs typeface="Tahoma" panose="020B0604030504040204" pitchFamily="34" charset="0"/>
              </a:rPr>
              <a:t>se </a:t>
            </a:r>
            <a:r>
              <a:rPr lang="en-US" sz="2000" dirty="0">
                <a:latin typeface="Tahoma" panose="020B0604030504040204" pitchFamily="34" charset="0"/>
                <a:ea typeface="Tahoma" panose="020B0604030504040204" pitchFamily="34" charset="0"/>
                <a:cs typeface="Tahoma" panose="020B0604030504040204" pitchFamily="34" charset="0"/>
              </a:rPr>
              <a:t>a sliding window correction where each </a:t>
            </a:r>
            <a:r>
              <a:rPr lang="en-US" sz="2000" i="1" dirty="0">
                <a:latin typeface="Tahoma" panose="020B0604030504040204" pitchFamily="34" charset="0"/>
                <a:ea typeface="Tahoma" panose="020B0604030504040204" pitchFamily="34" charset="0"/>
                <a:cs typeface="Tahoma" panose="020B0604030504040204" pitchFamily="34" charset="0"/>
              </a:rPr>
              <a:t>P</a:t>
            </a:r>
            <a:r>
              <a:rPr lang="en-US" sz="2000" dirty="0">
                <a:latin typeface="Tahoma" panose="020B0604030504040204" pitchFamily="34" charset="0"/>
                <a:ea typeface="Tahoma" panose="020B0604030504040204" pitchFamily="34" charset="0"/>
                <a:cs typeface="Tahoma" panose="020B0604030504040204" pitchFamily="34" charset="0"/>
              </a:rPr>
              <a:t>-value is adjusted by applying the Stouffer–</a:t>
            </a:r>
            <a:r>
              <a:rPr lang="en-US" sz="2000" dirty="0" err="1">
                <a:latin typeface="Tahoma" panose="020B0604030504040204" pitchFamily="34" charset="0"/>
                <a:ea typeface="Tahoma" panose="020B0604030504040204" pitchFamily="34" charset="0"/>
                <a:cs typeface="Tahoma" panose="020B0604030504040204" pitchFamily="34" charset="0"/>
              </a:rPr>
              <a:t>Liptak</a:t>
            </a:r>
            <a:r>
              <a:rPr lang="en-US" sz="2000" dirty="0">
                <a:latin typeface="Tahoma" panose="020B0604030504040204" pitchFamily="34" charset="0"/>
                <a:ea typeface="Tahoma" panose="020B0604030504040204" pitchFamily="34" charset="0"/>
                <a:cs typeface="Tahoma" panose="020B0604030504040204" pitchFamily="34" charset="0"/>
              </a:rPr>
              <a:t> method to neighboring </a:t>
            </a:r>
            <a:r>
              <a:rPr lang="en-US" sz="2000" i="1" dirty="0">
                <a:latin typeface="Tahoma" panose="020B0604030504040204" pitchFamily="34" charset="0"/>
                <a:ea typeface="Tahoma" panose="020B0604030504040204" pitchFamily="34" charset="0"/>
                <a:cs typeface="Tahoma" panose="020B0604030504040204" pitchFamily="34" charset="0"/>
              </a:rPr>
              <a:t>P</a:t>
            </a:r>
            <a:r>
              <a:rPr lang="en-US" sz="2000" dirty="0">
                <a:latin typeface="Tahoma" panose="020B0604030504040204" pitchFamily="34" charset="0"/>
                <a:ea typeface="Tahoma" panose="020B0604030504040204" pitchFamily="34" charset="0"/>
                <a:cs typeface="Tahoma" panose="020B0604030504040204" pitchFamily="34" charset="0"/>
              </a:rPr>
              <a:t>-values as weighted according to the observed auto-correlation at the appropriate </a:t>
            </a:r>
            <a:r>
              <a:rPr lang="en-US" sz="2000" dirty="0" smtClean="0">
                <a:latin typeface="Tahoma" panose="020B0604030504040204" pitchFamily="34" charset="0"/>
                <a:ea typeface="Tahoma" panose="020B0604030504040204" pitchFamily="34" charset="0"/>
                <a:cs typeface="Tahoma" panose="020B0604030504040204" pitchFamily="34" charset="0"/>
              </a:rPr>
              <a:t>lag</a:t>
            </a:r>
            <a:r>
              <a:rPr lang="en-US" sz="2000" dirty="0">
                <a:latin typeface="Tahoma" panose="020B0604030504040204" pitchFamily="34" charset="0"/>
                <a:ea typeface="Tahoma" panose="020B0604030504040204" pitchFamily="34" charset="0"/>
                <a:cs typeface="Tahoma" panose="020B0604030504040204" pitchFamily="34" charset="0"/>
              </a:rPr>
              <a:t> </a:t>
            </a:r>
            <a:r>
              <a:rPr lang="en-US" sz="2000" dirty="0" smtClean="0">
                <a:latin typeface="Tahoma" panose="020B0604030504040204" pitchFamily="34" charset="0"/>
                <a:ea typeface="Tahoma" panose="020B0604030504040204" pitchFamily="34" charset="0"/>
                <a:cs typeface="Tahoma" panose="020B0604030504040204" pitchFamily="34" charset="0"/>
              </a:rPr>
              <a:t>(</a:t>
            </a:r>
            <a:r>
              <a:rPr lang="en-US" sz="2000" dirty="0" err="1" smtClean="0">
                <a:latin typeface="Tahoma" panose="020B0604030504040204" pitchFamily="34" charset="0"/>
                <a:ea typeface="Tahoma" panose="020B0604030504040204" pitchFamily="34" charset="0"/>
                <a:cs typeface="Tahoma" panose="020B0604030504040204" pitchFamily="34" charset="0"/>
              </a:rPr>
              <a:t>Kechris</a:t>
            </a:r>
            <a:r>
              <a:rPr lang="en-US" sz="2000" dirty="0" smtClean="0">
                <a:latin typeface="Tahoma" panose="020B0604030504040204" pitchFamily="34" charset="0"/>
                <a:ea typeface="Tahoma" panose="020B0604030504040204" pitchFamily="34" charset="0"/>
                <a:cs typeface="Tahoma" panose="020B0604030504040204" pitchFamily="34" charset="0"/>
              </a:rPr>
              <a:t>: 2010)</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953919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7" name="Rectangle 2"/>
          <p:cNvSpPr>
            <a:spLocks noGrp="1" noChangeArrowheads="1"/>
          </p:cNvSpPr>
          <p:nvPr>
            <p:ph type="title"/>
          </p:nvPr>
        </p:nvSpPr>
        <p:spPr/>
        <p:txBody>
          <a:bodyPr/>
          <a:lstStyle/>
          <a:p>
            <a:r>
              <a:rPr lang="nl-NL" dirty="0" smtClean="0">
                <a:latin typeface="Tahoma" panose="020B0604030504040204" pitchFamily="34" charset="0"/>
                <a:ea typeface="Tahoma" panose="020B0604030504040204" pitchFamily="34" charset="0"/>
                <a:cs typeface="Tahoma" panose="020B0604030504040204" pitchFamily="34" charset="0"/>
              </a:rPr>
              <a:t>Comb-p</a:t>
            </a:r>
            <a:endParaRPr lang="en-US" dirty="0" smtClean="0">
              <a:latin typeface="Tahoma" panose="020B0604030504040204" pitchFamily="34" charset="0"/>
              <a:ea typeface="Tahoma" panose="020B0604030504040204" pitchFamily="34" charset="0"/>
              <a:cs typeface="Tahoma" panose="020B0604030504040204" pitchFamily="34" charset="0"/>
            </a:endParaRPr>
          </a:p>
        </p:txBody>
      </p:sp>
      <p:sp>
        <p:nvSpPr>
          <p:cNvPr id="1166338" name="Rectangle 3"/>
          <p:cNvSpPr>
            <a:spLocks noGrp="1" noChangeArrowheads="1"/>
          </p:cNvSpPr>
          <p:nvPr>
            <p:ph type="body" idx="1"/>
          </p:nvPr>
        </p:nvSpPr>
        <p:spPr/>
        <p:txBody>
          <a:bodyPr>
            <a:noAutofit/>
          </a:bodyPr>
          <a:lstStyle/>
          <a:p>
            <a:r>
              <a:rPr lang="nl-NL" sz="2000" dirty="0">
                <a:latin typeface="Tahoma" panose="020B0604030504040204" pitchFamily="34" charset="0"/>
                <a:ea typeface="Tahoma" panose="020B0604030504040204" pitchFamily="34" charset="0"/>
                <a:cs typeface="Tahoma" panose="020B0604030504040204" pitchFamily="34" charset="0"/>
              </a:rPr>
              <a:t>Default steps:</a:t>
            </a:r>
          </a:p>
          <a:p>
            <a:pPr marL="0" indent="0">
              <a:buNone/>
            </a:pPr>
            <a:r>
              <a:rPr lang="en-US" sz="2000" dirty="0" smtClean="0">
                <a:latin typeface="Tahoma" panose="020B0604030504040204" pitchFamily="34" charset="0"/>
                <a:ea typeface="Tahoma" panose="020B0604030504040204" pitchFamily="34" charset="0"/>
                <a:cs typeface="Tahoma" panose="020B0604030504040204" pitchFamily="34" charset="0"/>
              </a:rPr>
              <a:t>1) calculate </a:t>
            </a:r>
            <a:r>
              <a:rPr lang="en-US" sz="2000" dirty="0">
                <a:latin typeface="Tahoma" panose="020B0604030504040204" pitchFamily="34" charset="0"/>
                <a:ea typeface="Tahoma" panose="020B0604030504040204" pitchFamily="34" charset="0"/>
                <a:cs typeface="Tahoma" panose="020B0604030504040204" pitchFamily="34" charset="0"/>
              </a:rPr>
              <a:t>the autocorrelation (ACF) at varying distance </a:t>
            </a:r>
            <a:r>
              <a:rPr lang="en-US" sz="2000" dirty="0" smtClean="0">
                <a:latin typeface="Tahoma" panose="020B0604030504040204" pitchFamily="34" charset="0"/>
                <a:ea typeface="Tahoma" panose="020B0604030504040204" pitchFamily="34" charset="0"/>
                <a:cs typeface="Tahoma" panose="020B0604030504040204" pitchFamily="34" charset="0"/>
              </a:rPr>
              <a:t>lags</a:t>
            </a:r>
          </a:p>
          <a:p>
            <a:pPr marL="457200" indent="-457200">
              <a:buAutoNum type="arabicParenR"/>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n-US" sz="2000" dirty="0">
                <a:latin typeface="Tahoma" panose="020B0604030504040204" pitchFamily="34" charset="0"/>
                <a:ea typeface="Tahoma" panose="020B0604030504040204" pitchFamily="34" charset="0"/>
                <a:cs typeface="Tahoma" panose="020B0604030504040204" pitchFamily="34" charset="0"/>
              </a:rPr>
              <a:t>2) use the ACF to do the Stouffer-</a:t>
            </a:r>
            <a:r>
              <a:rPr lang="en-US" sz="2000" dirty="0" err="1">
                <a:latin typeface="Tahoma" panose="020B0604030504040204" pitchFamily="34" charset="0"/>
                <a:ea typeface="Tahoma" panose="020B0604030504040204" pitchFamily="34" charset="0"/>
                <a:cs typeface="Tahoma" panose="020B0604030504040204" pitchFamily="34" charset="0"/>
              </a:rPr>
              <a:t>Liptak</a:t>
            </a:r>
            <a:r>
              <a:rPr lang="en-US" sz="2000" dirty="0">
                <a:latin typeface="Tahoma" panose="020B0604030504040204" pitchFamily="34" charset="0"/>
                <a:ea typeface="Tahoma" panose="020B0604030504040204" pitchFamily="34" charset="0"/>
                <a:cs typeface="Tahoma" panose="020B0604030504040204" pitchFamily="34" charset="0"/>
              </a:rPr>
              <a:t> </a:t>
            </a:r>
            <a:r>
              <a:rPr lang="en-US" sz="2000" dirty="0" smtClean="0">
                <a:latin typeface="Tahoma" panose="020B0604030504040204" pitchFamily="34" charset="0"/>
                <a:ea typeface="Tahoma" panose="020B0604030504040204" pitchFamily="34" charset="0"/>
                <a:cs typeface="Tahoma" panose="020B0604030504040204" pitchFamily="34" charset="0"/>
              </a:rPr>
              <a:t>correction</a:t>
            </a: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n-US" sz="2000" dirty="0">
                <a:latin typeface="Tahoma" panose="020B0604030504040204" pitchFamily="34" charset="0"/>
                <a:ea typeface="Tahoma" panose="020B0604030504040204" pitchFamily="34" charset="0"/>
                <a:cs typeface="Tahoma" panose="020B0604030504040204" pitchFamily="34" charset="0"/>
              </a:rPr>
              <a:t>3) do the </a:t>
            </a:r>
            <a:r>
              <a:rPr lang="en-US" sz="2000" dirty="0" err="1">
                <a:latin typeface="Tahoma" panose="020B0604030504040204" pitchFamily="34" charset="0"/>
                <a:ea typeface="Tahoma" panose="020B0604030504040204" pitchFamily="34" charset="0"/>
                <a:cs typeface="Tahoma" panose="020B0604030504040204" pitchFamily="34" charset="0"/>
              </a:rPr>
              <a:t>Benjamini</a:t>
            </a:r>
            <a:r>
              <a:rPr lang="en-US" sz="2000" dirty="0">
                <a:latin typeface="Tahoma" panose="020B0604030504040204" pitchFamily="34" charset="0"/>
                <a:ea typeface="Tahoma" panose="020B0604030504040204" pitchFamily="34" charset="0"/>
                <a:cs typeface="Tahoma" panose="020B0604030504040204" pitchFamily="34" charset="0"/>
              </a:rPr>
              <a:t>-Hochberg FDR </a:t>
            </a:r>
            <a:r>
              <a:rPr lang="en-US" sz="2000" dirty="0" smtClean="0">
                <a:latin typeface="Tahoma" panose="020B0604030504040204" pitchFamily="34" charset="0"/>
                <a:ea typeface="Tahoma" panose="020B0604030504040204" pitchFamily="34" charset="0"/>
                <a:cs typeface="Tahoma" panose="020B0604030504040204" pitchFamily="34" charset="0"/>
              </a:rPr>
              <a:t>correction</a:t>
            </a: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n-US" sz="2000" dirty="0">
                <a:latin typeface="Tahoma" panose="020B0604030504040204" pitchFamily="34" charset="0"/>
                <a:ea typeface="Tahoma" panose="020B0604030504040204" pitchFamily="34" charset="0"/>
                <a:cs typeface="Tahoma" panose="020B0604030504040204" pitchFamily="34" charset="0"/>
              </a:rPr>
              <a:t>4) find regions from the adjusted </a:t>
            </a:r>
            <a:r>
              <a:rPr lang="en-US" sz="2000" dirty="0" smtClean="0">
                <a:latin typeface="Tahoma" panose="020B0604030504040204" pitchFamily="34" charset="0"/>
                <a:ea typeface="Tahoma" panose="020B0604030504040204" pitchFamily="34" charset="0"/>
                <a:cs typeface="Tahoma" panose="020B0604030504040204" pitchFamily="34" charset="0"/>
              </a:rPr>
              <a:t>p-values</a:t>
            </a:r>
          </a:p>
          <a:p>
            <a:pPr marL="0" indent="0">
              <a:buNone/>
            </a:pPr>
            <a:endParaRPr lang="nl-NL"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nl-NL" sz="2000" dirty="0" smtClean="0">
                <a:latin typeface="Tahoma" panose="020B0604030504040204" pitchFamily="34" charset="0"/>
                <a:ea typeface="Tahoma" panose="020B0604030504040204" pitchFamily="34" charset="0"/>
                <a:cs typeface="Tahoma" panose="020B0604030504040204" pitchFamily="34" charset="0"/>
              </a:rPr>
              <a:t>5) </a:t>
            </a:r>
            <a:r>
              <a:rPr lang="nl-NL" sz="2000" dirty="0" err="1">
                <a:latin typeface="Tahoma" panose="020B0604030504040204" pitchFamily="34" charset="0"/>
                <a:ea typeface="Tahoma" panose="020B0604030504040204" pitchFamily="34" charset="0"/>
                <a:cs typeface="Tahoma" panose="020B0604030504040204" pitchFamily="34" charset="0"/>
              </a:rPr>
              <a:t>c</a:t>
            </a:r>
            <a:r>
              <a:rPr lang="nl-NL" sz="2000" dirty="0" err="1" smtClean="0">
                <a:latin typeface="Tahoma" panose="020B0604030504040204" pitchFamily="34" charset="0"/>
                <a:ea typeface="Tahoma" panose="020B0604030504040204" pitchFamily="34" charset="0"/>
                <a:cs typeface="Tahoma" panose="020B0604030504040204" pitchFamily="34" charset="0"/>
              </a:rPr>
              <a:t>reate</a:t>
            </a:r>
            <a:r>
              <a:rPr lang="nl-NL" sz="2000" dirty="0" smtClean="0">
                <a:latin typeface="Tahoma" panose="020B0604030504040204" pitchFamily="34" charset="0"/>
                <a:ea typeface="Tahoma" panose="020B0604030504040204" pitchFamily="34" charset="0"/>
                <a:cs typeface="Tahoma" panose="020B0604030504040204" pitchFamily="34" charset="0"/>
              </a:rPr>
              <a:t> p-</a:t>
            </a:r>
            <a:r>
              <a:rPr lang="nl-NL" sz="2000" dirty="0" err="1" smtClean="0">
                <a:latin typeface="Tahoma" panose="020B0604030504040204" pitchFamily="34" charset="0"/>
                <a:ea typeface="Tahoma" panose="020B0604030504040204" pitchFamily="34" charset="0"/>
                <a:cs typeface="Tahoma" panose="020B0604030504040204" pitchFamily="34" charset="0"/>
              </a:rPr>
              <a:t>values</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for</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the</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identified</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regions</a:t>
            </a:r>
            <a:endParaRPr lang="en-US" sz="2000"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endParaRPr lang="en-US" sz="20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198188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latin typeface="Tahoma" panose="020B0604030504040204" pitchFamily="34" charset="0"/>
                <a:ea typeface="Tahoma" panose="020B0604030504040204" pitchFamily="34" charset="0"/>
                <a:cs typeface="Tahoma" panose="020B0604030504040204" pitchFamily="34" charset="0"/>
              </a:rPr>
              <a:t>Other</a:t>
            </a:r>
            <a:r>
              <a:rPr lang="nl-NL" dirty="0" smtClean="0">
                <a:latin typeface="Tahoma" panose="020B0604030504040204" pitchFamily="34" charset="0"/>
                <a:ea typeface="Tahoma" panose="020B0604030504040204" pitchFamily="34" charset="0"/>
                <a:cs typeface="Tahoma" panose="020B0604030504040204" pitchFamily="34" charset="0"/>
              </a:rPr>
              <a:t> DMR-tools</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r>
              <a:rPr lang="nl-NL" sz="2400" dirty="0" err="1" smtClean="0">
                <a:latin typeface="Tahoma" panose="020B0604030504040204" pitchFamily="34" charset="0"/>
                <a:ea typeface="Tahoma" panose="020B0604030504040204" pitchFamily="34" charset="0"/>
                <a:cs typeface="Tahoma" panose="020B0604030504040204" pitchFamily="34" charset="0"/>
              </a:rPr>
              <a:t>BumpHunter</a:t>
            </a:r>
            <a:endParaRPr lang="nl-NL" sz="2400" dirty="0">
              <a:latin typeface="Tahoma" panose="020B0604030504040204" pitchFamily="34" charset="0"/>
              <a:ea typeface="Tahoma" panose="020B0604030504040204" pitchFamily="34" charset="0"/>
              <a:cs typeface="Tahoma" panose="020B0604030504040204" pitchFamily="34" charset="0"/>
            </a:endParaRPr>
          </a:p>
          <a:p>
            <a:pPr lvl="1"/>
            <a:r>
              <a:rPr lang="en-US" sz="2000" dirty="0" smtClean="0">
                <a:latin typeface="Tahoma" panose="020B0604030504040204" pitchFamily="34" charset="0"/>
                <a:ea typeface="Tahoma" panose="020B0604030504040204" pitchFamily="34" charset="0"/>
                <a:cs typeface="Tahoma" panose="020B0604030504040204" pitchFamily="34" charset="0"/>
              </a:rPr>
              <a:t>internally </a:t>
            </a:r>
            <a:r>
              <a:rPr lang="en-US" sz="2000" dirty="0">
                <a:latin typeface="Tahoma" panose="020B0604030504040204" pitchFamily="34" charset="0"/>
                <a:ea typeface="Tahoma" panose="020B0604030504040204" pitchFamily="34" charset="0"/>
                <a:cs typeface="Tahoma" panose="020B0604030504040204" pitchFamily="34" charset="0"/>
              </a:rPr>
              <a:t>filters out regions where the CpG site </a:t>
            </a:r>
            <a:r>
              <a:rPr lang="en-US" sz="2000" dirty="0" smtClean="0">
                <a:latin typeface="Tahoma" panose="020B0604030504040204" pitchFamily="34" charset="0"/>
                <a:ea typeface="Tahoma" panose="020B0604030504040204" pitchFamily="34" charset="0"/>
                <a:cs typeface="Tahoma" panose="020B0604030504040204" pitchFamily="34" charset="0"/>
              </a:rPr>
              <a:t>density </a:t>
            </a:r>
            <a:r>
              <a:rPr lang="en-US" sz="2000" dirty="0">
                <a:latin typeface="Tahoma" panose="020B0604030504040204" pitchFamily="34" charset="0"/>
                <a:ea typeface="Tahoma" panose="020B0604030504040204" pitchFamily="34" charset="0"/>
                <a:cs typeface="Tahoma" panose="020B0604030504040204" pitchFamily="34" charset="0"/>
              </a:rPr>
              <a:t>is too </a:t>
            </a:r>
            <a:r>
              <a:rPr lang="en-US" sz="2000" dirty="0" smtClean="0">
                <a:latin typeface="Tahoma" panose="020B0604030504040204" pitchFamily="34" charset="0"/>
                <a:ea typeface="Tahoma" panose="020B0604030504040204" pitchFamily="34" charset="0"/>
                <a:cs typeface="Tahoma" panose="020B0604030504040204" pitchFamily="34" charset="0"/>
              </a:rPr>
              <a:t>sparse</a:t>
            </a:r>
          </a:p>
          <a:p>
            <a:pPr lvl="1"/>
            <a:r>
              <a:rPr lang="en-US" sz="2000" dirty="0" smtClean="0">
                <a:latin typeface="Tahoma" panose="020B0604030504040204" pitchFamily="34" charset="0"/>
                <a:ea typeface="Tahoma" panose="020B0604030504040204" pitchFamily="34" charset="0"/>
                <a:cs typeface="Tahoma" panose="020B0604030504040204" pitchFamily="34" charset="0"/>
              </a:rPr>
              <a:t>performance </a:t>
            </a:r>
            <a:r>
              <a:rPr lang="en-US" sz="2000" dirty="0">
                <a:latin typeface="Tahoma" panose="020B0604030504040204" pitchFamily="34" charset="0"/>
                <a:ea typeface="Tahoma" panose="020B0604030504040204" pitchFamily="34" charset="0"/>
                <a:cs typeface="Tahoma" panose="020B0604030504040204" pitchFamily="34" charset="0"/>
              </a:rPr>
              <a:t>is greatly affected by false </a:t>
            </a:r>
            <a:r>
              <a:rPr lang="en-US" sz="2000" dirty="0" smtClean="0">
                <a:latin typeface="Tahoma" panose="020B0604030504040204" pitchFamily="34" charset="0"/>
                <a:ea typeface="Tahoma" panose="020B0604030504040204" pitchFamily="34" charset="0"/>
                <a:cs typeface="Tahoma" panose="020B0604030504040204" pitchFamily="34" charset="0"/>
              </a:rPr>
              <a:t>negatives</a:t>
            </a:r>
            <a:endParaRPr lang="nl-NL" sz="2000" dirty="0" smtClean="0">
              <a:latin typeface="Tahoma" panose="020B0604030504040204" pitchFamily="34" charset="0"/>
              <a:ea typeface="Tahoma" panose="020B0604030504040204" pitchFamily="34" charset="0"/>
              <a:cs typeface="Tahoma" panose="020B0604030504040204" pitchFamily="34" charset="0"/>
            </a:endParaRPr>
          </a:p>
          <a:p>
            <a:r>
              <a:rPr lang="nl-NL" sz="2400" dirty="0" err="1" smtClean="0">
                <a:latin typeface="Tahoma" panose="020B0604030504040204" pitchFamily="34" charset="0"/>
                <a:ea typeface="Tahoma" panose="020B0604030504040204" pitchFamily="34" charset="0"/>
                <a:cs typeface="Tahoma" panose="020B0604030504040204" pitchFamily="34" charset="0"/>
              </a:rPr>
              <a:t>Probe</a:t>
            </a:r>
            <a:r>
              <a:rPr lang="nl-NL" sz="2400" dirty="0" smtClean="0">
                <a:latin typeface="Tahoma" panose="020B0604030504040204" pitchFamily="34" charset="0"/>
                <a:ea typeface="Tahoma" panose="020B0604030504040204" pitchFamily="34" charset="0"/>
                <a:cs typeface="Tahoma" panose="020B0604030504040204" pitchFamily="34" charset="0"/>
              </a:rPr>
              <a:t> Lasso</a:t>
            </a:r>
          </a:p>
          <a:p>
            <a:pPr lvl="1"/>
            <a:r>
              <a:rPr lang="en-US" sz="2000" dirty="0">
                <a:latin typeface="Tahoma" panose="020B0604030504040204" pitchFamily="34" charset="0"/>
                <a:ea typeface="Tahoma" panose="020B0604030504040204" pitchFamily="34" charset="0"/>
                <a:cs typeface="Tahoma" panose="020B0604030504040204" pitchFamily="34" charset="0"/>
              </a:rPr>
              <a:t>more sensitive to </a:t>
            </a:r>
            <a:r>
              <a:rPr lang="en-US" sz="2000" dirty="0" smtClean="0">
                <a:latin typeface="Tahoma" panose="020B0604030504040204" pitchFamily="34" charset="0"/>
                <a:ea typeface="Tahoma" panose="020B0604030504040204" pitchFamily="34" charset="0"/>
                <a:cs typeface="Tahoma" panose="020B0604030504040204" pitchFamily="34" charset="0"/>
              </a:rPr>
              <a:t>sequenced </a:t>
            </a:r>
            <a:r>
              <a:rPr lang="en-US" sz="2000" dirty="0">
                <a:latin typeface="Tahoma" panose="020B0604030504040204" pitchFamily="34" charset="0"/>
                <a:ea typeface="Tahoma" panose="020B0604030504040204" pitchFamily="34" charset="0"/>
                <a:cs typeface="Tahoma" panose="020B0604030504040204" pitchFamily="34" charset="0"/>
              </a:rPr>
              <a:t>DMRs</a:t>
            </a:r>
            <a:endParaRPr lang="nl-NL" sz="2000" dirty="0" smtClean="0">
              <a:latin typeface="Tahoma" panose="020B0604030504040204" pitchFamily="34" charset="0"/>
              <a:ea typeface="Tahoma" panose="020B0604030504040204" pitchFamily="34" charset="0"/>
              <a:cs typeface="Tahoma" panose="020B0604030504040204" pitchFamily="34" charset="0"/>
            </a:endParaRPr>
          </a:p>
          <a:p>
            <a:pPr lvl="1"/>
            <a:r>
              <a:rPr lang="en-US" sz="2000" dirty="0">
                <a:latin typeface="Tahoma" panose="020B0604030504040204" pitchFamily="34" charset="0"/>
                <a:ea typeface="Tahoma" panose="020B0604030504040204" pitchFamily="34" charset="0"/>
                <a:cs typeface="Tahoma" panose="020B0604030504040204" pitchFamily="34" charset="0"/>
              </a:rPr>
              <a:t>performance is </a:t>
            </a:r>
            <a:r>
              <a:rPr lang="en-US" sz="2000" dirty="0" smtClean="0">
                <a:latin typeface="Tahoma" panose="020B0604030504040204" pitchFamily="34" charset="0"/>
                <a:ea typeface="Tahoma" panose="020B0604030504040204" pitchFamily="34" charset="0"/>
                <a:cs typeface="Tahoma" panose="020B0604030504040204" pitchFamily="34" charset="0"/>
              </a:rPr>
              <a:t>hindered </a:t>
            </a:r>
            <a:r>
              <a:rPr lang="en-US" sz="2000" dirty="0">
                <a:latin typeface="Tahoma" panose="020B0604030504040204" pitchFamily="34" charset="0"/>
                <a:ea typeface="Tahoma" panose="020B0604030504040204" pitchFamily="34" charset="0"/>
                <a:cs typeface="Tahoma" panose="020B0604030504040204" pitchFamily="34" charset="0"/>
              </a:rPr>
              <a:t>by false positives </a:t>
            </a:r>
            <a:endParaRPr lang="nl-NL" sz="2000" dirty="0" smtClean="0">
              <a:latin typeface="Tahoma" panose="020B0604030504040204" pitchFamily="34" charset="0"/>
              <a:ea typeface="Tahoma" panose="020B0604030504040204" pitchFamily="34" charset="0"/>
              <a:cs typeface="Tahoma" panose="020B0604030504040204" pitchFamily="34" charset="0"/>
            </a:endParaRPr>
          </a:p>
          <a:p>
            <a:r>
              <a:rPr lang="nl-NL" sz="2400" dirty="0" err="1" smtClean="0">
                <a:latin typeface="Tahoma" panose="020B0604030504040204" pitchFamily="34" charset="0"/>
                <a:ea typeface="Tahoma" panose="020B0604030504040204" pitchFamily="34" charset="0"/>
                <a:cs typeface="Tahoma" panose="020B0604030504040204" pitchFamily="34" charset="0"/>
              </a:rPr>
              <a:t>DMRcate</a:t>
            </a:r>
            <a:endParaRPr lang="nl-NL" sz="2400" dirty="0" smtClean="0">
              <a:latin typeface="Tahoma" panose="020B0604030504040204" pitchFamily="34" charset="0"/>
              <a:ea typeface="Tahoma" panose="020B0604030504040204" pitchFamily="34" charset="0"/>
              <a:cs typeface="Tahoma" panose="020B0604030504040204" pitchFamily="34" charset="0"/>
            </a:endParaRPr>
          </a:p>
          <a:p>
            <a:pPr lvl="1"/>
            <a:r>
              <a:rPr lang="nl-NL" sz="2000" dirty="0" err="1" smtClean="0">
                <a:latin typeface="Tahoma" panose="020B0604030504040204" pitchFamily="34" charset="0"/>
                <a:ea typeface="Tahoma" panose="020B0604030504040204" pitchFamily="34" charset="0"/>
                <a:cs typeface="Tahoma" panose="020B0604030504040204" pitchFamily="34" charset="0"/>
              </a:rPr>
              <a:t>Useful</a:t>
            </a:r>
            <a:r>
              <a:rPr lang="nl-NL" sz="2000" dirty="0" smtClean="0">
                <a:latin typeface="Tahoma" panose="020B0604030504040204" pitchFamily="34" charset="0"/>
                <a:ea typeface="Tahoma" panose="020B0604030504040204" pitchFamily="34" charset="0"/>
                <a:cs typeface="Tahoma" panose="020B0604030504040204" pitchFamily="34" charset="0"/>
              </a:rPr>
              <a:t> in large DMR </a:t>
            </a:r>
            <a:r>
              <a:rPr lang="nl-NL" sz="2000" dirty="0" err="1" smtClean="0">
                <a:latin typeface="Tahoma" panose="020B0604030504040204" pitchFamily="34" charset="0"/>
                <a:ea typeface="Tahoma" panose="020B0604030504040204" pitchFamily="34" charset="0"/>
                <a:cs typeface="Tahoma" panose="020B0604030504040204" pitchFamily="34" charset="0"/>
              </a:rPr>
              <a:t>lengths</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and</a:t>
            </a:r>
            <a:r>
              <a:rPr lang="nl-NL" sz="2000" dirty="0" smtClean="0">
                <a:latin typeface="Tahoma" panose="020B0604030504040204" pitchFamily="34" charset="0"/>
                <a:ea typeface="Tahoma" panose="020B0604030504040204" pitchFamily="34" charset="0"/>
                <a:cs typeface="Tahoma" panose="020B0604030504040204" pitchFamily="34" charset="0"/>
              </a:rPr>
              <a:t> large </a:t>
            </a:r>
            <a:r>
              <a:rPr lang="nl-NL" sz="2000" dirty="0" err="1" smtClean="0">
                <a:latin typeface="Tahoma" panose="020B0604030504040204" pitchFamily="34" charset="0"/>
                <a:ea typeface="Tahoma" panose="020B0604030504040204" pitchFamily="34" charset="0"/>
                <a:cs typeface="Tahoma" panose="020B0604030504040204" pitchFamily="34" charset="0"/>
              </a:rPr>
              <a:t>effects</a:t>
            </a:r>
            <a:r>
              <a:rPr lang="nl-NL" sz="2000" dirty="0" smtClean="0">
                <a:latin typeface="Tahoma" panose="020B0604030504040204" pitchFamily="34" charset="0"/>
                <a:ea typeface="Tahoma" panose="020B0604030504040204" pitchFamily="34" charset="0"/>
                <a:cs typeface="Tahoma" panose="020B0604030504040204" pitchFamily="34" charset="0"/>
              </a:rPr>
              <a:t> </a:t>
            </a:r>
            <a:r>
              <a:rPr lang="nl-NL" sz="2000" dirty="0" err="1" smtClean="0">
                <a:latin typeface="Tahoma" panose="020B0604030504040204" pitchFamily="34" charset="0"/>
                <a:ea typeface="Tahoma" panose="020B0604030504040204" pitchFamily="34" charset="0"/>
                <a:cs typeface="Tahoma" panose="020B0604030504040204" pitchFamily="34" charset="0"/>
              </a:rPr>
              <a:t>sizes</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6" name="TextBox 5"/>
          <p:cNvSpPr txBox="1"/>
          <p:nvPr/>
        </p:nvSpPr>
        <p:spPr>
          <a:xfrm>
            <a:off x="2339752" y="6309320"/>
            <a:ext cx="3888432" cy="307777"/>
          </a:xfrm>
          <a:prstGeom prst="rect">
            <a:avLst/>
          </a:prstGeom>
          <a:noFill/>
        </p:spPr>
        <p:txBody>
          <a:bodyPr wrap="square" rtlCol="0">
            <a:spAutoFit/>
          </a:bodyPr>
          <a:lstStyle/>
          <a:p>
            <a:pPr algn="ctr"/>
            <a:r>
              <a:rPr lang="nl-NL" sz="1400" dirty="0" smtClean="0"/>
              <a:t>Peters, </a:t>
            </a:r>
            <a:r>
              <a:rPr lang="nl-NL" sz="1400" dirty="0" err="1" smtClean="0"/>
              <a:t>Epigenetics</a:t>
            </a:r>
            <a:r>
              <a:rPr lang="nl-NL" sz="1400" dirty="0" smtClean="0"/>
              <a:t> </a:t>
            </a:r>
            <a:r>
              <a:rPr lang="nl-NL" sz="1400" dirty="0" err="1" smtClean="0"/>
              <a:t>and</a:t>
            </a:r>
            <a:r>
              <a:rPr lang="nl-NL" sz="1400" dirty="0" smtClean="0"/>
              <a:t> </a:t>
            </a:r>
            <a:r>
              <a:rPr lang="nl-NL" sz="1400" dirty="0" err="1" smtClean="0"/>
              <a:t>Chromatin</a:t>
            </a:r>
            <a:r>
              <a:rPr lang="nl-NL" sz="1400" dirty="0" smtClean="0"/>
              <a:t> 2015</a:t>
            </a:r>
            <a:endParaRPr lang="en-US" sz="1400" dirty="0"/>
          </a:p>
        </p:txBody>
      </p:sp>
    </p:spTree>
    <p:extLst>
      <p:ext uri="{BB962C8B-B14F-4D97-AF65-F5344CB8AC3E}">
        <p14:creationId xmlns:p14="http://schemas.microsoft.com/office/powerpoint/2010/main" val="17513022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latin typeface="Tahoma" panose="020B0604030504040204" pitchFamily="34" charset="0"/>
                <a:ea typeface="Tahoma" panose="020B0604030504040204" pitchFamily="34" charset="0"/>
                <a:cs typeface="Tahoma" panose="020B0604030504040204" pitchFamily="34" charset="0"/>
              </a:rPr>
              <a:t>Other</a:t>
            </a:r>
            <a:r>
              <a:rPr lang="nl-NL" dirty="0" smtClean="0">
                <a:latin typeface="Tahoma" panose="020B0604030504040204" pitchFamily="34" charset="0"/>
                <a:ea typeface="Tahoma" panose="020B0604030504040204" pitchFamily="34" charset="0"/>
                <a:cs typeface="Tahoma" panose="020B0604030504040204" pitchFamily="34" charset="0"/>
              </a:rPr>
              <a:t> DMR-tools</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0" indent="0">
              <a:lnSpc>
                <a:spcPct val="200000"/>
              </a:lnSpc>
              <a:buNone/>
            </a:pPr>
            <a:r>
              <a:rPr lang="en-US" sz="2000" dirty="0" smtClean="0">
                <a:latin typeface="Tahoma" panose="020B0604030504040204" pitchFamily="34" charset="0"/>
                <a:ea typeface="Tahoma" panose="020B0604030504040204" pitchFamily="34" charset="0"/>
                <a:cs typeface="Tahoma" panose="020B0604030504040204" pitchFamily="34" charset="0"/>
              </a:rPr>
              <a:t>“Use</a:t>
            </a:r>
            <a:r>
              <a:rPr lang="en-US" sz="2000" i="1" dirty="0" smtClean="0">
                <a:latin typeface="Tahoma" panose="020B0604030504040204" pitchFamily="34" charset="0"/>
                <a:ea typeface="Tahoma" panose="020B0604030504040204" pitchFamily="34" charset="0"/>
                <a:cs typeface="Tahoma" panose="020B0604030504040204" pitchFamily="34" charset="0"/>
              </a:rPr>
              <a:t> comb-p</a:t>
            </a:r>
            <a:r>
              <a:rPr lang="en-US" sz="2000" dirty="0">
                <a:latin typeface="Tahoma" panose="020B0604030504040204" pitchFamily="34" charset="0"/>
                <a:ea typeface="Tahoma" panose="020B0604030504040204" pitchFamily="34" charset="0"/>
                <a:cs typeface="Tahoma" panose="020B0604030504040204" pitchFamily="34" charset="0"/>
              </a:rPr>
              <a:t> for DMR finding in cases where the effect size </a:t>
            </a:r>
            <a:r>
              <a:rPr lang="en-US" sz="2000" dirty="0" smtClean="0">
                <a:latin typeface="Tahoma" panose="020B0604030504040204" pitchFamily="34" charset="0"/>
                <a:ea typeface="Tahoma" panose="020B0604030504040204" pitchFamily="34" charset="0"/>
                <a:cs typeface="Tahoma" panose="020B0604030504040204" pitchFamily="34" charset="0"/>
              </a:rPr>
              <a:t>are small </a:t>
            </a:r>
            <a:r>
              <a:rPr lang="en-US" sz="2000" dirty="0">
                <a:latin typeface="Tahoma" panose="020B0604030504040204" pitchFamily="34" charset="0"/>
                <a:ea typeface="Tahoma" panose="020B0604030504040204" pitchFamily="34" charset="0"/>
                <a:cs typeface="Tahoma" panose="020B0604030504040204" pitchFamily="34" charset="0"/>
              </a:rPr>
              <a:t>– such as, for example, where no differential probes with </a:t>
            </a:r>
            <a:r>
              <a:rPr lang="en-US" sz="2000" i="1" dirty="0">
                <a:latin typeface="Tahoma" panose="020B0604030504040204" pitchFamily="34" charset="0"/>
                <a:ea typeface="Tahoma" panose="020B0604030504040204" pitchFamily="34" charset="0"/>
                <a:cs typeface="Tahoma" panose="020B0604030504040204" pitchFamily="34" charset="0"/>
              </a:rPr>
              <a:t>P</a:t>
            </a:r>
            <a:r>
              <a:rPr lang="en-US" sz="2000" dirty="0">
                <a:latin typeface="Tahoma" panose="020B0604030504040204" pitchFamily="34" charset="0"/>
                <a:ea typeface="Tahoma" panose="020B0604030504040204" pitchFamily="34" charset="0"/>
                <a:cs typeface="Tahoma" panose="020B0604030504040204" pitchFamily="34" charset="0"/>
              </a:rPr>
              <a:t>&lt;0.05 are </a:t>
            </a:r>
            <a:r>
              <a:rPr lang="en-US" sz="2000" dirty="0" smtClean="0">
                <a:latin typeface="Tahoma" panose="020B0604030504040204" pitchFamily="34" charset="0"/>
                <a:ea typeface="Tahoma" panose="020B0604030504040204" pitchFamily="34" charset="0"/>
                <a:cs typeface="Tahoma" panose="020B0604030504040204" pitchFamily="34" charset="0"/>
              </a:rPr>
              <a:t>observed after BH correction”</a:t>
            </a:r>
            <a:r>
              <a:rPr lang="en-US" sz="2000" dirty="0">
                <a:latin typeface="Tahoma" panose="020B0604030504040204" pitchFamily="34" charset="0"/>
                <a:ea typeface="Tahoma" panose="020B0604030504040204" pitchFamily="34" charset="0"/>
                <a:cs typeface="Tahoma" panose="020B0604030504040204" pitchFamily="34" charset="0"/>
              </a:rPr>
              <a:t> </a:t>
            </a:r>
          </a:p>
        </p:txBody>
      </p:sp>
      <p:sp>
        <p:nvSpPr>
          <p:cNvPr id="4" name="TextBox 3"/>
          <p:cNvSpPr txBox="1"/>
          <p:nvPr/>
        </p:nvSpPr>
        <p:spPr>
          <a:xfrm>
            <a:off x="2339752" y="6309320"/>
            <a:ext cx="3888432" cy="246221"/>
          </a:xfrm>
          <a:prstGeom prst="rect">
            <a:avLst/>
          </a:prstGeom>
          <a:noFill/>
        </p:spPr>
        <p:txBody>
          <a:bodyPr wrap="square" rtlCol="0">
            <a:spAutoFit/>
          </a:bodyPr>
          <a:lstStyle/>
          <a:p>
            <a:pPr algn="ctr"/>
            <a:r>
              <a:rPr lang="nl-NL" dirty="0" smtClean="0"/>
              <a:t>Peters, </a:t>
            </a:r>
            <a:r>
              <a:rPr lang="nl-NL" dirty="0" err="1" smtClean="0"/>
              <a:t>Epigenetics</a:t>
            </a:r>
            <a:r>
              <a:rPr lang="nl-NL" dirty="0" smtClean="0"/>
              <a:t> </a:t>
            </a:r>
            <a:r>
              <a:rPr lang="nl-NL" dirty="0" err="1" smtClean="0"/>
              <a:t>and</a:t>
            </a:r>
            <a:r>
              <a:rPr lang="nl-NL" dirty="0" smtClean="0"/>
              <a:t> </a:t>
            </a:r>
            <a:r>
              <a:rPr lang="nl-NL" dirty="0" err="1" smtClean="0"/>
              <a:t>Chromatin</a:t>
            </a:r>
            <a:r>
              <a:rPr lang="nl-NL" dirty="0" smtClean="0"/>
              <a:t> 2015</a:t>
            </a:r>
            <a:endParaRPr lang="en-US" dirty="0"/>
          </a:p>
        </p:txBody>
      </p:sp>
    </p:spTree>
    <p:extLst>
      <p:ext uri="{BB962C8B-B14F-4D97-AF65-F5344CB8AC3E}">
        <p14:creationId xmlns:p14="http://schemas.microsoft.com/office/powerpoint/2010/main" val="1773537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98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8672" t="10500" r="16328" b="38250"/>
          <a:stretch/>
        </p:blipFill>
        <p:spPr bwMode="auto">
          <a:xfrm>
            <a:off x="288087" y="476672"/>
            <a:ext cx="8568952" cy="5489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3957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alt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Background</a:t>
            </a:r>
            <a:endParaRPr lang="en-US"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1124744"/>
            <a:ext cx="6624736" cy="533538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p:cNvSpPr>
            <a:spLocks noChangeArrowheads="1"/>
          </p:cNvSpPr>
          <p:nvPr/>
        </p:nvSpPr>
        <p:spPr bwMode="auto">
          <a:xfrm>
            <a:off x="1141975" y="6381328"/>
            <a:ext cx="7019925" cy="363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13607" rIns="0" bIns="0" numCol="1" anchor="ctr" anchorCtr="0" compatLnSpc="1">
            <a:prstTxWarp prst="textNoShape">
              <a:avLst/>
            </a:prstTxWarp>
          </a:bodyPr>
          <a:lst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FFFFFF"/>
                </a:solidFill>
                <a:latin typeface="Arial" charset="0"/>
                <a:ea typeface="IPAMincho" charset="0"/>
                <a:cs typeface="IPAMincho" charset="0"/>
              </a:defRPr>
            </a:lvl9pPr>
          </a:lstStyle>
          <a:p>
            <a:pPr>
              <a:tabLst>
                <a:tab pos="723900" algn="l"/>
                <a:tab pos="1447800" algn="l"/>
                <a:tab pos="2171700" algn="l"/>
                <a:tab pos="2895600" algn="l"/>
                <a:tab pos="3619500" algn="l"/>
                <a:tab pos="4343400" algn="l"/>
                <a:tab pos="5067300" algn="l"/>
                <a:tab pos="5791200" algn="l"/>
                <a:tab pos="6515100" algn="l"/>
              </a:tabLst>
            </a:pPr>
            <a:r>
              <a:rPr lang="en-US" altLang="en-US" sz="1200" dirty="0">
                <a:solidFill>
                  <a:schemeClr val="tx1"/>
                </a:solidFill>
                <a:cs typeface="Arial Unicode MS" pitchFamily="32" charset="0"/>
              </a:rPr>
              <a:t>Martinez FD. N </a:t>
            </a:r>
            <a:r>
              <a:rPr lang="en-US" altLang="en-US" sz="1200" dirty="0" err="1">
                <a:solidFill>
                  <a:schemeClr val="tx1"/>
                </a:solidFill>
                <a:cs typeface="Arial Unicode MS" pitchFamily="32" charset="0"/>
              </a:rPr>
              <a:t>Engl</a:t>
            </a:r>
            <a:r>
              <a:rPr lang="en-US" altLang="en-US" sz="1200" dirty="0">
                <a:solidFill>
                  <a:schemeClr val="tx1"/>
                </a:solidFill>
                <a:cs typeface="Arial Unicode MS" pitchFamily="32" charset="0"/>
              </a:rPr>
              <a:t> J Med 2016;375:871-878.</a:t>
            </a:r>
          </a:p>
        </p:txBody>
      </p:sp>
      <p:sp>
        <p:nvSpPr>
          <p:cNvPr id="6" name="Oval 5"/>
          <p:cNvSpPr/>
          <p:nvPr/>
        </p:nvSpPr>
        <p:spPr>
          <a:xfrm>
            <a:off x="2483768" y="2820330"/>
            <a:ext cx="648071" cy="19442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0570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51520" y="980728"/>
            <a:ext cx="8640960" cy="4972363"/>
            <a:chOff x="251520" y="980728"/>
            <a:chExt cx="8640960" cy="4972363"/>
          </a:xfrm>
        </p:grpSpPr>
        <p:sp>
          <p:nvSpPr>
            <p:cNvPr id="5" name="Rectangle 4"/>
            <p:cNvSpPr/>
            <p:nvPr/>
          </p:nvSpPr>
          <p:spPr bwMode="auto">
            <a:xfrm>
              <a:off x="251520" y="980728"/>
              <a:ext cx="1728192" cy="4968552"/>
            </a:xfrm>
            <a:prstGeom prst="rect">
              <a:avLst/>
            </a:prstGeom>
            <a:solidFill>
              <a:srgbClr val="0070C0">
                <a:alpha val="25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dirty="0" smtClean="0">
                <a:ln>
                  <a:noFill/>
                </a:ln>
                <a:solidFill>
                  <a:srgbClr val="0D1F74"/>
                </a:solidFill>
                <a:effectLst/>
                <a:latin typeface="Arial" charset="0"/>
              </a:endParaRPr>
            </a:p>
          </p:txBody>
        </p:sp>
        <p:sp>
          <p:nvSpPr>
            <p:cNvPr id="14" name="Rectangle 13"/>
            <p:cNvSpPr/>
            <p:nvPr/>
          </p:nvSpPr>
          <p:spPr bwMode="auto">
            <a:xfrm>
              <a:off x="1979712" y="980728"/>
              <a:ext cx="1728192" cy="4972363"/>
            </a:xfrm>
            <a:prstGeom prst="rect">
              <a:avLst/>
            </a:prstGeom>
            <a:solidFill>
              <a:srgbClr val="0070C0">
                <a:alpha val="50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15" name="Rectangle 14"/>
            <p:cNvSpPr/>
            <p:nvPr/>
          </p:nvSpPr>
          <p:spPr bwMode="auto">
            <a:xfrm>
              <a:off x="3707904" y="980728"/>
              <a:ext cx="1728192" cy="4972362"/>
            </a:xfrm>
            <a:prstGeom prst="rect">
              <a:avLst/>
            </a:prstGeom>
            <a:solidFill>
              <a:srgbClr val="0070C0">
                <a:alpha val="25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16" name="Rectangle 15"/>
            <p:cNvSpPr/>
            <p:nvPr/>
          </p:nvSpPr>
          <p:spPr bwMode="auto">
            <a:xfrm>
              <a:off x="5436096" y="980728"/>
              <a:ext cx="1728192" cy="4972362"/>
            </a:xfrm>
            <a:prstGeom prst="rect">
              <a:avLst/>
            </a:prstGeom>
            <a:solidFill>
              <a:srgbClr val="0070C0">
                <a:alpha val="50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17" name="Rectangle 16"/>
            <p:cNvSpPr/>
            <p:nvPr/>
          </p:nvSpPr>
          <p:spPr bwMode="auto">
            <a:xfrm>
              <a:off x="7164288" y="980728"/>
              <a:ext cx="1728192" cy="4972362"/>
            </a:xfrm>
            <a:prstGeom prst="rect">
              <a:avLst/>
            </a:prstGeom>
            <a:solidFill>
              <a:srgbClr val="0070C0">
                <a:alpha val="25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grpSp>
      <p:sp>
        <p:nvSpPr>
          <p:cNvPr id="19" name="TextBox 18"/>
          <p:cNvSpPr txBox="1"/>
          <p:nvPr/>
        </p:nvSpPr>
        <p:spPr>
          <a:xfrm>
            <a:off x="251520" y="1052736"/>
            <a:ext cx="1736576" cy="307777"/>
          </a:xfrm>
          <a:prstGeom prst="rect">
            <a:avLst/>
          </a:prstGeom>
          <a:noFill/>
        </p:spPr>
        <p:txBody>
          <a:bodyPr wrap="square" rtlCol="0">
            <a:spAutoFit/>
          </a:bodyPr>
          <a:lstStyle/>
          <a:p>
            <a:r>
              <a:rPr lang="nl-NL" sz="1400" b="1" dirty="0" smtClean="0">
                <a:solidFill>
                  <a:schemeClr val="tx1"/>
                </a:solidFill>
              </a:rPr>
              <a:t>Pre-</a:t>
            </a:r>
            <a:r>
              <a:rPr lang="nl-NL" sz="1400" b="1" dirty="0" err="1" smtClean="0">
                <a:solidFill>
                  <a:schemeClr val="tx1"/>
                </a:solidFill>
              </a:rPr>
              <a:t>conceptional</a:t>
            </a:r>
            <a:endParaRPr lang="en-GB" sz="1400" b="1" dirty="0">
              <a:solidFill>
                <a:schemeClr val="tx1"/>
              </a:solidFill>
            </a:endParaRPr>
          </a:p>
        </p:txBody>
      </p:sp>
      <p:sp>
        <p:nvSpPr>
          <p:cNvPr id="20" name="TextBox 19"/>
          <p:cNvSpPr txBox="1"/>
          <p:nvPr/>
        </p:nvSpPr>
        <p:spPr>
          <a:xfrm>
            <a:off x="7236296" y="1052736"/>
            <a:ext cx="1584176" cy="307777"/>
          </a:xfrm>
          <a:prstGeom prst="rect">
            <a:avLst/>
          </a:prstGeom>
          <a:noFill/>
        </p:spPr>
        <p:txBody>
          <a:bodyPr wrap="square" rtlCol="0">
            <a:spAutoFit/>
          </a:bodyPr>
          <a:lstStyle/>
          <a:p>
            <a:pPr algn="ctr"/>
            <a:r>
              <a:rPr lang="nl-NL" sz="1400" b="1" dirty="0" err="1" smtClean="0">
                <a:solidFill>
                  <a:schemeClr val="tx1"/>
                </a:solidFill>
              </a:rPr>
              <a:t>Adulthood</a:t>
            </a:r>
            <a:endParaRPr lang="en-GB" sz="1400" b="1" dirty="0">
              <a:solidFill>
                <a:schemeClr val="tx1"/>
              </a:solidFill>
            </a:endParaRPr>
          </a:p>
        </p:txBody>
      </p:sp>
      <p:sp>
        <p:nvSpPr>
          <p:cNvPr id="21" name="TextBox 20"/>
          <p:cNvSpPr txBox="1"/>
          <p:nvPr/>
        </p:nvSpPr>
        <p:spPr>
          <a:xfrm>
            <a:off x="5508104" y="1049758"/>
            <a:ext cx="1584176" cy="307777"/>
          </a:xfrm>
          <a:prstGeom prst="rect">
            <a:avLst/>
          </a:prstGeom>
          <a:noFill/>
        </p:spPr>
        <p:txBody>
          <a:bodyPr wrap="square" rtlCol="0">
            <a:spAutoFit/>
          </a:bodyPr>
          <a:lstStyle/>
          <a:p>
            <a:pPr algn="ctr"/>
            <a:r>
              <a:rPr lang="nl-NL" sz="1400" b="1" dirty="0" err="1" smtClean="0">
                <a:solidFill>
                  <a:schemeClr val="tx1"/>
                </a:solidFill>
              </a:rPr>
              <a:t>Childhood</a:t>
            </a:r>
            <a:endParaRPr lang="en-GB" sz="1400" b="1" dirty="0">
              <a:solidFill>
                <a:schemeClr val="tx1"/>
              </a:solidFill>
            </a:endParaRPr>
          </a:p>
        </p:txBody>
      </p:sp>
      <p:sp>
        <p:nvSpPr>
          <p:cNvPr id="22" name="TextBox 21"/>
          <p:cNvSpPr txBox="1"/>
          <p:nvPr/>
        </p:nvSpPr>
        <p:spPr>
          <a:xfrm>
            <a:off x="3779912" y="1052736"/>
            <a:ext cx="1584176" cy="307777"/>
          </a:xfrm>
          <a:prstGeom prst="rect">
            <a:avLst/>
          </a:prstGeom>
          <a:noFill/>
        </p:spPr>
        <p:txBody>
          <a:bodyPr wrap="square" rtlCol="0">
            <a:spAutoFit/>
          </a:bodyPr>
          <a:lstStyle/>
          <a:p>
            <a:pPr algn="ctr"/>
            <a:r>
              <a:rPr lang="nl-NL" sz="1400" b="1" dirty="0" err="1" smtClean="0">
                <a:solidFill>
                  <a:schemeClr val="tx1"/>
                </a:solidFill>
              </a:rPr>
              <a:t>Neonatal</a:t>
            </a:r>
            <a:endParaRPr lang="en-GB" sz="1400" b="1" dirty="0">
              <a:solidFill>
                <a:schemeClr val="tx1"/>
              </a:solidFill>
            </a:endParaRPr>
          </a:p>
        </p:txBody>
      </p:sp>
      <p:sp>
        <p:nvSpPr>
          <p:cNvPr id="23" name="TextBox 22"/>
          <p:cNvSpPr txBox="1"/>
          <p:nvPr/>
        </p:nvSpPr>
        <p:spPr>
          <a:xfrm>
            <a:off x="2051720" y="1049759"/>
            <a:ext cx="1584176" cy="307777"/>
          </a:xfrm>
          <a:prstGeom prst="rect">
            <a:avLst/>
          </a:prstGeom>
          <a:noFill/>
        </p:spPr>
        <p:txBody>
          <a:bodyPr wrap="square" rtlCol="0">
            <a:spAutoFit/>
          </a:bodyPr>
          <a:lstStyle/>
          <a:p>
            <a:r>
              <a:rPr lang="nl-NL" sz="1400" b="1" dirty="0" err="1" smtClean="0">
                <a:solidFill>
                  <a:schemeClr val="tx1"/>
                </a:solidFill>
              </a:rPr>
              <a:t>Embryonal-Fetal</a:t>
            </a:r>
            <a:endParaRPr lang="en-GB" sz="1400" b="1" dirty="0">
              <a:solidFill>
                <a:schemeClr val="tx1"/>
              </a:solidFill>
            </a:endParaRPr>
          </a:p>
        </p:txBody>
      </p:sp>
      <p:sp>
        <p:nvSpPr>
          <p:cNvPr id="24" name="Right Arrow 23"/>
          <p:cNvSpPr/>
          <p:nvPr/>
        </p:nvSpPr>
        <p:spPr bwMode="auto">
          <a:xfrm>
            <a:off x="3995936" y="4941168"/>
            <a:ext cx="4752528" cy="936104"/>
          </a:xfrm>
          <a:prstGeom prst="rightArrow">
            <a:avLst/>
          </a:prstGeom>
          <a:solidFill>
            <a:srgbClr val="0070C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25" name="Right Arrow 24"/>
          <p:cNvSpPr/>
          <p:nvPr/>
        </p:nvSpPr>
        <p:spPr bwMode="auto">
          <a:xfrm>
            <a:off x="2267744" y="4005064"/>
            <a:ext cx="6480720" cy="936104"/>
          </a:xfrm>
          <a:prstGeom prst="rightArrow">
            <a:avLst/>
          </a:prstGeom>
          <a:solidFill>
            <a:srgbClr val="0070C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26" name="Rectangle 25"/>
          <p:cNvSpPr/>
          <p:nvPr/>
        </p:nvSpPr>
        <p:spPr bwMode="auto">
          <a:xfrm>
            <a:off x="2267744" y="3250884"/>
            <a:ext cx="6048672" cy="538155"/>
          </a:xfrm>
          <a:prstGeom prst="rect">
            <a:avLst/>
          </a:prstGeom>
          <a:solidFill>
            <a:srgbClr val="0070C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27" name="Rectangle 26"/>
          <p:cNvSpPr/>
          <p:nvPr/>
        </p:nvSpPr>
        <p:spPr bwMode="auto">
          <a:xfrm>
            <a:off x="2267744" y="2348880"/>
            <a:ext cx="6048671" cy="504056"/>
          </a:xfrm>
          <a:prstGeom prst="rect">
            <a:avLst/>
          </a:prstGeom>
          <a:solidFill>
            <a:srgbClr val="0070C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sp>
        <p:nvSpPr>
          <p:cNvPr id="28" name="Rectangle 27"/>
          <p:cNvSpPr/>
          <p:nvPr/>
        </p:nvSpPr>
        <p:spPr bwMode="auto">
          <a:xfrm>
            <a:off x="1403648" y="1484784"/>
            <a:ext cx="5760640" cy="504056"/>
          </a:xfrm>
          <a:prstGeom prst="rect">
            <a:avLst/>
          </a:prstGeom>
          <a:solidFill>
            <a:srgbClr val="0070C0"/>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000" b="0" i="0" u="none" strike="noStrike" cap="none" normalizeH="0" baseline="0" smtClean="0">
              <a:ln>
                <a:noFill/>
              </a:ln>
              <a:solidFill>
                <a:srgbClr val="0D1F74"/>
              </a:solidFill>
              <a:effectLst/>
              <a:latin typeface="Arial" charset="0"/>
            </a:endParaRPr>
          </a:p>
        </p:txBody>
      </p:sp>
      <p:cxnSp>
        <p:nvCxnSpPr>
          <p:cNvPr id="34" name="Elbow Connector 33"/>
          <p:cNvCxnSpPr>
            <a:endCxn id="25" idx="1"/>
          </p:cNvCxnSpPr>
          <p:nvPr/>
        </p:nvCxnSpPr>
        <p:spPr bwMode="auto">
          <a:xfrm rot="16200000" flipH="1">
            <a:off x="881589" y="3086961"/>
            <a:ext cx="2484276" cy="288033"/>
          </a:xfrm>
          <a:prstGeom prst="bentConnector2">
            <a:avLst/>
          </a:prstGeom>
          <a:noFill/>
          <a:ln w="44450" cap="flat" cmpd="sng" algn="ctr">
            <a:solidFill>
              <a:schemeClr val="tx1"/>
            </a:solidFill>
            <a:prstDash val="solid"/>
            <a:round/>
            <a:headEnd type="none" w="med" len="med"/>
            <a:tailEnd type="arrow"/>
          </a:ln>
          <a:effectLst/>
        </p:spPr>
      </p:cxnSp>
      <p:cxnSp>
        <p:nvCxnSpPr>
          <p:cNvPr id="38" name="Straight Connector 37"/>
          <p:cNvCxnSpPr/>
          <p:nvPr/>
        </p:nvCxnSpPr>
        <p:spPr bwMode="auto">
          <a:xfrm flipV="1">
            <a:off x="1979712" y="3486070"/>
            <a:ext cx="288032" cy="1"/>
          </a:xfrm>
          <a:prstGeom prst="line">
            <a:avLst/>
          </a:prstGeom>
          <a:noFill/>
          <a:ln w="44450"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flipV="1">
            <a:off x="1988096" y="2564905"/>
            <a:ext cx="288032" cy="1"/>
          </a:xfrm>
          <a:prstGeom prst="line">
            <a:avLst/>
          </a:prstGeom>
          <a:noFill/>
          <a:ln w="44450" cap="flat" cmpd="sng" algn="ctr">
            <a:solidFill>
              <a:schemeClr val="tx1"/>
            </a:solidFill>
            <a:prstDash val="solid"/>
            <a:round/>
            <a:headEnd type="none" w="med" len="med"/>
            <a:tailEnd type="none" w="med" len="med"/>
          </a:ln>
          <a:effectLst/>
        </p:spPr>
      </p:cxnSp>
      <p:cxnSp>
        <p:nvCxnSpPr>
          <p:cNvPr id="51" name="Elbow Connector 50"/>
          <p:cNvCxnSpPr>
            <a:endCxn id="24" idx="1"/>
          </p:cNvCxnSpPr>
          <p:nvPr/>
        </p:nvCxnSpPr>
        <p:spPr bwMode="auto">
          <a:xfrm rot="16200000" flipH="1">
            <a:off x="3516232" y="4929516"/>
            <a:ext cx="677726" cy="281682"/>
          </a:xfrm>
          <a:prstGeom prst="bentConnector2">
            <a:avLst/>
          </a:prstGeom>
          <a:noFill/>
          <a:ln w="44450" cap="flat" cmpd="sng" algn="ctr">
            <a:solidFill>
              <a:schemeClr val="tx1"/>
            </a:solidFill>
            <a:prstDash val="solid"/>
            <a:round/>
            <a:headEnd type="none" w="med" len="med"/>
            <a:tailEnd type="arrow"/>
          </a:ln>
          <a:effectLst/>
        </p:spPr>
      </p:cxnSp>
      <p:cxnSp>
        <p:nvCxnSpPr>
          <p:cNvPr id="55" name="Straight Arrow Connector 54"/>
          <p:cNvCxnSpPr/>
          <p:nvPr/>
        </p:nvCxnSpPr>
        <p:spPr bwMode="auto">
          <a:xfrm>
            <a:off x="3707904" y="1988840"/>
            <a:ext cx="0" cy="360040"/>
          </a:xfrm>
          <a:prstGeom prst="straightConnector1">
            <a:avLst/>
          </a:prstGeom>
          <a:noFill/>
          <a:ln w="44450" cap="flat" cmpd="sng" algn="ctr">
            <a:solidFill>
              <a:schemeClr val="tx1"/>
            </a:solidFill>
            <a:prstDash val="solid"/>
            <a:round/>
            <a:headEnd type="none" w="med" len="med"/>
            <a:tailEnd type="arrow"/>
          </a:ln>
          <a:effectLst/>
        </p:spPr>
      </p:cxnSp>
      <p:cxnSp>
        <p:nvCxnSpPr>
          <p:cNvPr id="56" name="Straight Arrow Connector 55"/>
          <p:cNvCxnSpPr/>
          <p:nvPr/>
        </p:nvCxnSpPr>
        <p:spPr bwMode="auto">
          <a:xfrm flipV="1">
            <a:off x="3698852" y="2852936"/>
            <a:ext cx="0" cy="399110"/>
          </a:xfrm>
          <a:prstGeom prst="straightConnector1">
            <a:avLst/>
          </a:prstGeom>
          <a:noFill/>
          <a:ln w="44450" cap="flat" cmpd="sng" algn="ctr">
            <a:solidFill>
              <a:schemeClr val="tx1"/>
            </a:solidFill>
            <a:prstDash val="solid"/>
            <a:round/>
            <a:headEnd type="none" w="med" len="med"/>
            <a:tailEnd type="arrow"/>
          </a:ln>
          <a:effectLst/>
        </p:spPr>
      </p:cxnSp>
      <p:sp>
        <p:nvSpPr>
          <p:cNvPr id="59" name="TextBox 58"/>
          <p:cNvSpPr txBox="1"/>
          <p:nvPr/>
        </p:nvSpPr>
        <p:spPr>
          <a:xfrm>
            <a:off x="323528" y="1546919"/>
            <a:ext cx="1584176" cy="307777"/>
          </a:xfrm>
          <a:prstGeom prst="rect">
            <a:avLst/>
          </a:prstGeom>
          <a:noFill/>
        </p:spPr>
        <p:txBody>
          <a:bodyPr wrap="square" rtlCol="0">
            <a:spAutoFit/>
          </a:bodyPr>
          <a:lstStyle/>
          <a:p>
            <a:r>
              <a:rPr lang="nl-NL" sz="1400" dirty="0" smtClean="0">
                <a:solidFill>
                  <a:schemeClr val="tx1"/>
                </a:solidFill>
              </a:rPr>
              <a:t>Exposure</a:t>
            </a:r>
            <a:endParaRPr lang="en-GB" sz="1400" dirty="0">
              <a:solidFill>
                <a:schemeClr val="tx1"/>
              </a:solidFill>
            </a:endParaRPr>
          </a:p>
        </p:txBody>
      </p:sp>
      <p:sp>
        <p:nvSpPr>
          <p:cNvPr id="60" name="TextBox 59"/>
          <p:cNvSpPr txBox="1"/>
          <p:nvPr/>
        </p:nvSpPr>
        <p:spPr>
          <a:xfrm>
            <a:off x="323528" y="3313020"/>
            <a:ext cx="1584176" cy="307777"/>
          </a:xfrm>
          <a:prstGeom prst="rect">
            <a:avLst/>
          </a:prstGeom>
          <a:noFill/>
        </p:spPr>
        <p:txBody>
          <a:bodyPr wrap="square" rtlCol="0">
            <a:spAutoFit/>
          </a:bodyPr>
          <a:lstStyle/>
          <a:p>
            <a:r>
              <a:rPr lang="nl-NL" sz="1400" dirty="0" err="1" smtClean="0">
                <a:solidFill>
                  <a:schemeClr val="tx1"/>
                </a:solidFill>
              </a:rPr>
              <a:t>Mechanism</a:t>
            </a:r>
            <a:endParaRPr lang="en-GB" sz="1400" dirty="0">
              <a:solidFill>
                <a:schemeClr val="tx1"/>
              </a:solidFill>
            </a:endParaRPr>
          </a:p>
        </p:txBody>
      </p:sp>
      <p:sp>
        <p:nvSpPr>
          <p:cNvPr id="61" name="TextBox 60"/>
          <p:cNvSpPr txBox="1"/>
          <p:nvPr/>
        </p:nvSpPr>
        <p:spPr>
          <a:xfrm>
            <a:off x="332050" y="5291335"/>
            <a:ext cx="1584176" cy="307777"/>
          </a:xfrm>
          <a:prstGeom prst="rect">
            <a:avLst/>
          </a:prstGeom>
          <a:noFill/>
        </p:spPr>
        <p:txBody>
          <a:bodyPr wrap="square" rtlCol="0">
            <a:spAutoFit/>
          </a:bodyPr>
          <a:lstStyle/>
          <a:p>
            <a:r>
              <a:rPr lang="nl-NL" sz="1400" dirty="0" err="1" smtClean="0">
                <a:solidFill>
                  <a:schemeClr val="tx1"/>
                </a:solidFill>
              </a:rPr>
              <a:t>Disease</a:t>
            </a:r>
            <a:endParaRPr lang="en-GB" sz="1400" dirty="0">
              <a:solidFill>
                <a:schemeClr val="tx1"/>
              </a:solidFill>
            </a:endParaRPr>
          </a:p>
        </p:txBody>
      </p:sp>
      <p:sp>
        <p:nvSpPr>
          <p:cNvPr id="62" name="TextBox 61"/>
          <p:cNvSpPr txBox="1"/>
          <p:nvPr/>
        </p:nvSpPr>
        <p:spPr>
          <a:xfrm>
            <a:off x="1403648" y="1505979"/>
            <a:ext cx="5760640" cy="492443"/>
          </a:xfrm>
          <a:prstGeom prst="rect">
            <a:avLst/>
          </a:prstGeom>
          <a:noFill/>
        </p:spPr>
        <p:txBody>
          <a:bodyPr wrap="square" rtlCol="0">
            <a:spAutoFit/>
          </a:bodyPr>
          <a:lstStyle/>
          <a:p>
            <a:pPr algn="ctr"/>
            <a:r>
              <a:rPr lang="nl-NL" sz="1300" b="1" dirty="0" smtClean="0">
                <a:solidFill>
                  <a:schemeClr val="bg1"/>
                </a:solidFill>
              </a:rPr>
              <a:t>Adverse </a:t>
            </a:r>
            <a:r>
              <a:rPr lang="nl-NL" sz="1300" b="1" dirty="0" err="1" smtClean="0">
                <a:solidFill>
                  <a:schemeClr val="bg1"/>
                </a:solidFill>
              </a:rPr>
              <a:t>exposures</a:t>
            </a:r>
            <a:endParaRPr lang="nl-NL" sz="1300" b="1" dirty="0" smtClean="0">
              <a:solidFill>
                <a:schemeClr val="bg1"/>
              </a:solidFill>
            </a:endParaRPr>
          </a:p>
          <a:p>
            <a:pPr algn="ctr"/>
            <a:r>
              <a:rPr lang="nl-NL" sz="1300" dirty="0" err="1" smtClean="0">
                <a:solidFill>
                  <a:schemeClr val="bg1"/>
                </a:solidFill>
              </a:rPr>
              <a:t>Obesity</a:t>
            </a:r>
            <a:r>
              <a:rPr lang="nl-NL" sz="1300" dirty="0" smtClean="0">
                <a:solidFill>
                  <a:schemeClr val="bg1"/>
                </a:solidFill>
              </a:rPr>
              <a:t>, inadequate </a:t>
            </a:r>
            <a:r>
              <a:rPr lang="nl-NL" sz="1300" dirty="0" err="1" smtClean="0">
                <a:solidFill>
                  <a:schemeClr val="bg1"/>
                </a:solidFill>
              </a:rPr>
              <a:t>diet</a:t>
            </a:r>
            <a:r>
              <a:rPr lang="nl-NL" sz="1300" dirty="0" smtClean="0">
                <a:solidFill>
                  <a:schemeClr val="bg1"/>
                </a:solidFill>
              </a:rPr>
              <a:t>, </a:t>
            </a:r>
            <a:r>
              <a:rPr lang="nl-NL" sz="1300" dirty="0" err="1" smtClean="0">
                <a:solidFill>
                  <a:schemeClr val="bg1"/>
                </a:solidFill>
              </a:rPr>
              <a:t>tobacco</a:t>
            </a:r>
            <a:r>
              <a:rPr lang="nl-NL" sz="1300" dirty="0" smtClean="0">
                <a:solidFill>
                  <a:schemeClr val="bg1"/>
                </a:solidFill>
              </a:rPr>
              <a:t> </a:t>
            </a:r>
            <a:r>
              <a:rPr lang="nl-NL" sz="1300" dirty="0" err="1" smtClean="0">
                <a:solidFill>
                  <a:schemeClr val="bg1"/>
                </a:solidFill>
              </a:rPr>
              <a:t>smoke</a:t>
            </a:r>
            <a:r>
              <a:rPr lang="nl-NL" sz="1300" dirty="0" smtClean="0">
                <a:solidFill>
                  <a:schemeClr val="bg1"/>
                </a:solidFill>
              </a:rPr>
              <a:t>, </a:t>
            </a:r>
            <a:r>
              <a:rPr lang="nl-NL" sz="1300" dirty="0" err="1" smtClean="0">
                <a:solidFill>
                  <a:schemeClr val="bg1"/>
                </a:solidFill>
              </a:rPr>
              <a:t>allergens</a:t>
            </a:r>
            <a:r>
              <a:rPr lang="nl-NL" sz="1300" dirty="0" smtClean="0">
                <a:solidFill>
                  <a:schemeClr val="bg1"/>
                </a:solidFill>
              </a:rPr>
              <a:t>, </a:t>
            </a:r>
            <a:r>
              <a:rPr lang="nl-NL" sz="1300" dirty="0" err="1" smtClean="0">
                <a:solidFill>
                  <a:schemeClr val="bg1"/>
                </a:solidFill>
              </a:rPr>
              <a:t>respiratory</a:t>
            </a:r>
            <a:r>
              <a:rPr lang="nl-NL" sz="1300" dirty="0" smtClean="0">
                <a:solidFill>
                  <a:schemeClr val="bg1"/>
                </a:solidFill>
              </a:rPr>
              <a:t> </a:t>
            </a:r>
            <a:r>
              <a:rPr lang="nl-NL" sz="1300" dirty="0" err="1" smtClean="0">
                <a:solidFill>
                  <a:schemeClr val="bg1"/>
                </a:solidFill>
              </a:rPr>
              <a:t>infections</a:t>
            </a:r>
            <a:endParaRPr lang="en-GB" sz="1300" dirty="0">
              <a:solidFill>
                <a:schemeClr val="bg1"/>
              </a:solidFill>
            </a:endParaRPr>
          </a:p>
        </p:txBody>
      </p:sp>
      <p:sp>
        <p:nvSpPr>
          <p:cNvPr id="64" name="TextBox 63"/>
          <p:cNvSpPr txBox="1"/>
          <p:nvPr/>
        </p:nvSpPr>
        <p:spPr>
          <a:xfrm>
            <a:off x="2411760" y="2462408"/>
            <a:ext cx="5760640" cy="292388"/>
          </a:xfrm>
          <a:prstGeom prst="rect">
            <a:avLst/>
          </a:prstGeom>
          <a:noFill/>
        </p:spPr>
        <p:txBody>
          <a:bodyPr wrap="square" rtlCol="0">
            <a:spAutoFit/>
          </a:bodyPr>
          <a:lstStyle/>
          <a:p>
            <a:pPr algn="ctr"/>
            <a:r>
              <a:rPr lang="nl-NL" sz="1300" b="1" dirty="0" smtClean="0">
                <a:solidFill>
                  <a:schemeClr val="bg1"/>
                </a:solidFill>
              </a:rPr>
              <a:t>DNA </a:t>
            </a:r>
            <a:r>
              <a:rPr lang="nl-NL" sz="1300" b="1" dirty="0" err="1" smtClean="0">
                <a:solidFill>
                  <a:schemeClr val="bg1"/>
                </a:solidFill>
              </a:rPr>
              <a:t>methylation</a:t>
            </a:r>
            <a:r>
              <a:rPr lang="nl-NL" sz="1300" b="1" dirty="0" smtClean="0">
                <a:solidFill>
                  <a:schemeClr val="bg1"/>
                </a:solidFill>
              </a:rPr>
              <a:t> &amp; RNA </a:t>
            </a:r>
            <a:r>
              <a:rPr lang="nl-NL" sz="1300" b="1" dirty="0" err="1" smtClean="0">
                <a:solidFill>
                  <a:schemeClr val="bg1"/>
                </a:solidFill>
              </a:rPr>
              <a:t>transcription</a:t>
            </a:r>
            <a:endParaRPr lang="en-GB" sz="1300" dirty="0">
              <a:solidFill>
                <a:schemeClr val="bg1"/>
              </a:solidFill>
            </a:endParaRPr>
          </a:p>
        </p:txBody>
      </p:sp>
      <p:sp>
        <p:nvSpPr>
          <p:cNvPr id="65" name="TextBox 64"/>
          <p:cNvSpPr txBox="1"/>
          <p:nvPr/>
        </p:nvSpPr>
        <p:spPr>
          <a:xfrm>
            <a:off x="2411760" y="3284983"/>
            <a:ext cx="5760640" cy="492443"/>
          </a:xfrm>
          <a:prstGeom prst="rect">
            <a:avLst/>
          </a:prstGeom>
          <a:noFill/>
        </p:spPr>
        <p:txBody>
          <a:bodyPr wrap="square" rtlCol="0">
            <a:spAutoFit/>
          </a:bodyPr>
          <a:lstStyle/>
          <a:p>
            <a:pPr algn="ctr"/>
            <a:r>
              <a:rPr lang="nl-NL" sz="1300" b="1" dirty="0" err="1" smtClean="0">
                <a:solidFill>
                  <a:schemeClr val="bg1"/>
                </a:solidFill>
              </a:rPr>
              <a:t>Genetic</a:t>
            </a:r>
            <a:r>
              <a:rPr lang="nl-NL" sz="1300" b="1" dirty="0" smtClean="0">
                <a:solidFill>
                  <a:schemeClr val="bg1"/>
                </a:solidFill>
              </a:rPr>
              <a:t> </a:t>
            </a:r>
            <a:r>
              <a:rPr lang="nl-NL" sz="1300" b="1" dirty="0" err="1" smtClean="0">
                <a:solidFill>
                  <a:schemeClr val="bg1"/>
                </a:solidFill>
              </a:rPr>
              <a:t>susceptibility</a:t>
            </a:r>
            <a:endParaRPr lang="nl-NL" sz="1300" b="1" dirty="0" smtClean="0">
              <a:solidFill>
                <a:schemeClr val="bg1"/>
              </a:solidFill>
            </a:endParaRPr>
          </a:p>
          <a:p>
            <a:pPr algn="ctr"/>
            <a:r>
              <a:rPr lang="nl-NL" sz="1300" dirty="0" err="1" smtClean="0">
                <a:solidFill>
                  <a:schemeClr val="bg1"/>
                </a:solidFill>
              </a:rPr>
              <a:t>Loci</a:t>
            </a:r>
            <a:r>
              <a:rPr lang="nl-NL" sz="1300" dirty="0" smtClean="0">
                <a:solidFill>
                  <a:schemeClr val="bg1"/>
                </a:solidFill>
              </a:rPr>
              <a:t> at or </a:t>
            </a:r>
            <a:r>
              <a:rPr lang="nl-NL" sz="1300" dirty="0" err="1" smtClean="0">
                <a:solidFill>
                  <a:schemeClr val="bg1"/>
                </a:solidFill>
              </a:rPr>
              <a:t>near</a:t>
            </a:r>
            <a:r>
              <a:rPr lang="nl-NL" sz="1300" dirty="0" smtClean="0">
                <a:solidFill>
                  <a:schemeClr val="bg1"/>
                </a:solidFill>
              </a:rPr>
              <a:t> </a:t>
            </a:r>
            <a:r>
              <a:rPr lang="nl-NL" sz="1300" dirty="0" err="1" smtClean="0">
                <a:solidFill>
                  <a:schemeClr val="bg1"/>
                </a:solidFill>
              </a:rPr>
              <a:t>genes</a:t>
            </a:r>
            <a:r>
              <a:rPr lang="nl-NL" sz="1300" dirty="0" smtClean="0">
                <a:solidFill>
                  <a:schemeClr val="bg1"/>
                </a:solidFill>
              </a:rPr>
              <a:t> on </a:t>
            </a:r>
            <a:r>
              <a:rPr lang="nl-NL" sz="1300" dirty="0" err="1" smtClean="0">
                <a:solidFill>
                  <a:schemeClr val="bg1"/>
                </a:solidFill>
              </a:rPr>
              <a:t>chromosomes</a:t>
            </a:r>
            <a:r>
              <a:rPr lang="nl-NL" sz="1300" dirty="0" smtClean="0">
                <a:solidFill>
                  <a:schemeClr val="bg1"/>
                </a:solidFill>
              </a:rPr>
              <a:t> 1, 2, 4-6, 8-12, 14, 15, 17, 21, 22</a:t>
            </a:r>
            <a:endParaRPr lang="en-GB" sz="1300" dirty="0">
              <a:solidFill>
                <a:schemeClr val="bg1"/>
              </a:solidFill>
            </a:endParaRPr>
          </a:p>
        </p:txBody>
      </p:sp>
      <p:sp>
        <p:nvSpPr>
          <p:cNvPr id="66" name="TextBox 65"/>
          <p:cNvSpPr txBox="1"/>
          <p:nvPr/>
        </p:nvSpPr>
        <p:spPr>
          <a:xfrm>
            <a:off x="2375756" y="4250078"/>
            <a:ext cx="6120680" cy="492443"/>
          </a:xfrm>
          <a:prstGeom prst="rect">
            <a:avLst/>
          </a:prstGeom>
          <a:noFill/>
        </p:spPr>
        <p:txBody>
          <a:bodyPr wrap="square" rtlCol="0">
            <a:spAutoFit/>
          </a:bodyPr>
          <a:lstStyle/>
          <a:p>
            <a:r>
              <a:rPr lang="nl-NL" sz="1200" b="1" dirty="0" smtClean="0">
                <a:solidFill>
                  <a:schemeClr val="bg1"/>
                </a:solidFill>
              </a:rPr>
              <a:t>                  </a:t>
            </a:r>
            <a:r>
              <a:rPr lang="nl-NL" sz="1300" b="1" dirty="0" err="1" smtClean="0">
                <a:solidFill>
                  <a:schemeClr val="bg1"/>
                </a:solidFill>
              </a:rPr>
              <a:t>Impaired</a:t>
            </a:r>
            <a:r>
              <a:rPr lang="nl-NL" sz="1300" b="1" dirty="0" smtClean="0">
                <a:solidFill>
                  <a:schemeClr val="bg1"/>
                </a:solidFill>
              </a:rPr>
              <a:t>            </a:t>
            </a:r>
            <a:r>
              <a:rPr lang="nl-NL" sz="1300" b="1" dirty="0" err="1" smtClean="0">
                <a:solidFill>
                  <a:schemeClr val="bg1"/>
                </a:solidFill>
              </a:rPr>
              <a:t>Adaptations</a:t>
            </a:r>
            <a:r>
              <a:rPr lang="nl-NL" sz="1300" b="1" dirty="0" smtClean="0">
                <a:solidFill>
                  <a:schemeClr val="bg1"/>
                </a:solidFill>
              </a:rPr>
              <a:t>	</a:t>
            </a:r>
            <a:r>
              <a:rPr lang="nl-NL" sz="1300" b="1" dirty="0">
                <a:solidFill>
                  <a:schemeClr val="bg1"/>
                </a:solidFill>
              </a:rPr>
              <a:t> </a:t>
            </a:r>
            <a:r>
              <a:rPr lang="nl-NL" sz="1300" b="1" dirty="0" smtClean="0">
                <a:solidFill>
                  <a:schemeClr val="bg1"/>
                </a:solidFill>
              </a:rPr>
              <a:t>            </a:t>
            </a:r>
            <a:r>
              <a:rPr lang="nl-NL" sz="1300" b="1" dirty="0" err="1" smtClean="0">
                <a:solidFill>
                  <a:schemeClr val="bg1"/>
                </a:solidFill>
              </a:rPr>
              <a:t>Impaired</a:t>
            </a:r>
            <a:r>
              <a:rPr lang="nl-NL" sz="1300" b="1" dirty="0" smtClean="0">
                <a:solidFill>
                  <a:schemeClr val="bg1"/>
                </a:solidFill>
              </a:rPr>
              <a:t>	</a:t>
            </a:r>
          </a:p>
          <a:p>
            <a:r>
              <a:rPr lang="nl-NL" sz="1300" b="1" dirty="0" smtClean="0">
                <a:solidFill>
                  <a:schemeClr val="bg1"/>
                </a:solidFill>
              </a:rPr>
              <a:t>                  </a:t>
            </a:r>
            <a:r>
              <a:rPr lang="nl-NL" sz="1300" b="1" dirty="0" err="1" smtClean="0">
                <a:solidFill>
                  <a:schemeClr val="bg1"/>
                </a:solidFill>
              </a:rPr>
              <a:t>Growth</a:t>
            </a:r>
            <a:r>
              <a:rPr lang="nl-NL" sz="1300" b="1" dirty="0" smtClean="0">
                <a:solidFill>
                  <a:schemeClr val="bg1"/>
                </a:solidFill>
              </a:rPr>
              <a:t>         </a:t>
            </a:r>
            <a:r>
              <a:rPr lang="nl-NL" sz="1300" b="1" dirty="0" err="1" smtClean="0">
                <a:solidFill>
                  <a:schemeClr val="bg1"/>
                </a:solidFill>
              </a:rPr>
              <a:t>lung</a:t>
            </a:r>
            <a:r>
              <a:rPr lang="nl-NL" sz="1300" b="1" dirty="0" smtClean="0">
                <a:solidFill>
                  <a:schemeClr val="bg1"/>
                </a:solidFill>
              </a:rPr>
              <a:t> </a:t>
            </a:r>
            <a:r>
              <a:rPr lang="nl-NL" sz="1300" b="1" dirty="0" err="1" smtClean="0">
                <a:solidFill>
                  <a:schemeClr val="bg1"/>
                </a:solidFill>
              </a:rPr>
              <a:t>development</a:t>
            </a:r>
            <a:r>
              <a:rPr lang="nl-NL" sz="1300" b="1" dirty="0">
                <a:solidFill>
                  <a:schemeClr val="bg1"/>
                </a:solidFill>
              </a:rPr>
              <a:t> </a:t>
            </a:r>
            <a:r>
              <a:rPr lang="nl-NL" sz="1300" b="1" dirty="0" smtClean="0">
                <a:solidFill>
                  <a:schemeClr val="bg1"/>
                </a:solidFill>
              </a:rPr>
              <a:t>           </a:t>
            </a:r>
            <a:r>
              <a:rPr lang="nl-NL" sz="1300" b="1" dirty="0" err="1" smtClean="0">
                <a:solidFill>
                  <a:schemeClr val="bg1"/>
                </a:solidFill>
              </a:rPr>
              <a:t>lung</a:t>
            </a:r>
            <a:r>
              <a:rPr lang="nl-NL" sz="1300" b="1" dirty="0" smtClean="0">
                <a:solidFill>
                  <a:schemeClr val="bg1"/>
                </a:solidFill>
              </a:rPr>
              <a:t> </a:t>
            </a:r>
            <a:r>
              <a:rPr lang="nl-NL" sz="1300" b="1" dirty="0" err="1" smtClean="0">
                <a:solidFill>
                  <a:schemeClr val="bg1"/>
                </a:solidFill>
              </a:rPr>
              <a:t>structure</a:t>
            </a:r>
            <a:r>
              <a:rPr lang="nl-NL" sz="1300" b="1" dirty="0" smtClean="0">
                <a:solidFill>
                  <a:schemeClr val="bg1"/>
                </a:solidFill>
              </a:rPr>
              <a:t> &amp; </a:t>
            </a:r>
            <a:r>
              <a:rPr lang="nl-NL" sz="1300" b="1" dirty="0" err="1" smtClean="0">
                <a:solidFill>
                  <a:schemeClr val="bg1"/>
                </a:solidFill>
              </a:rPr>
              <a:t>function</a:t>
            </a:r>
            <a:endParaRPr lang="en-GB" sz="1300" dirty="0">
              <a:solidFill>
                <a:schemeClr val="bg1"/>
              </a:solidFill>
            </a:endParaRPr>
          </a:p>
        </p:txBody>
      </p:sp>
      <p:sp>
        <p:nvSpPr>
          <p:cNvPr id="67" name="TextBox 66"/>
          <p:cNvSpPr txBox="1"/>
          <p:nvPr/>
        </p:nvSpPr>
        <p:spPr>
          <a:xfrm>
            <a:off x="3975234" y="5291334"/>
            <a:ext cx="4320479" cy="292388"/>
          </a:xfrm>
          <a:prstGeom prst="rect">
            <a:avLst/>
          </a:prstGeom>
          <a:noFill/>
        </p:spPr>
        <p:txBody>
          <a:bodyPr wrap="square" rtlCol="0">
            <a:spAutoFit/>
          </a:bodyPr>
          <a:lstStyle/>
          <a:p>
            <a:r>
              <a:rPr lang="nl-NL" sz="1300" b="1" dirty="0" smtClean="0">
                <a:solidFill>
                  <a:schemeClr val="bg1"/>
                </a:solidFill>
              </a:rPr>
              <a:t>BPD	</a:t>
            </a:r>
            <a:r>
              <a:rPr lang="nl-NL" sz="1300" b="1" dirty="0" err="1" smtClean="0">
                <a:solidFill>
                  <a:schemeClr val="bg1"/>
                </a:solidFill>
              </a:rPr>
              <a:t>Wheezing</a:t>
            </a:r>
            <a:r>
              <a:rPr lang="nl-NL" sz="1300" b="1" dirty="0" smtClean="0">
                <a:solidFill>
                  <a:schemeClr val="bg1"/>
                </a:solidFill>
              </a:rPr>
              <a:t>	        </a:t>
            </a:r>
            <a:r>
              <a:rPr lang="nl-NL" sz="1300" b="1" dirty="0">
                <a:solidFill>
                  <a:schemeClr val="bg1"/>
                </a:solidFill>
              </a:rPr>
              <a:t> </a:t>
            </a:r>
            <a:r>
              <a:rPr lang="nl-NL" sz="1300" b="1" dirty="0" smtClean="0">
                <a:solidFill>
                  <a:schemeClr val="bg1"/>
                </a:solidFill>
              </a:rPr>
              <a:t>    </a:t>
            </a:r>
            <a:r>
              <a:rPr lang="nl-NL" sz="1300" b="1" dirty="0" err="1" smtClean="0">
                <a:solidFill>
                  <a:schemeClr val="bg1"/>
                </a:solidFill>
              </a:rPr>
              <a:t>Asthma</a:t>
            </a:r>
            <a:r>
              <a:rPr lang="nl-NL" sz="1300" b="1" dirty="0" smtClean="0">
                <a:solidFill>
                  <a:schemeClr val="bg1"/>
                </a:solidFill>
              </a:rPr>
              <a:t>          COPD</a:t>
            </a:r>
            <a:endParaRPr lang="en-GB" sz="1300" b="1" dirty="0">
              <a:solidFill>
                <a:schemeClr val="bg1"/>
              </a:solidFill>
            </a:endParaRPr>
          </a:p>
        </p:txBody>
      </p:sp>
      <p:sp>
        <p:nvSpPr>
          <p:cNvPr id="35" name="Text Box 3"/>
          <p:cNvSpPr txBox="1">
            <a:spLocks noChangeArrowheads="1"/>
          </p:cNvSpPr>
          <p:nvPr/>
        </p:nvSpPr>
        <p:spPr bwMode="auto">
          <a:xfrm>
            <a:off x="1547813" y="6381328"/>
            <a:ext cx="6119812" cy="276999"/>
          </a:xfrm>
          <a:prstGeom prst="rect">
            <a:avLst/>
          </a:prstGeom>
          <a:noFill/>
          <a:ln w="9525">
            <a:noFill/>
            <a:miter lim="800000"/>
            <a:headEnd/>
            <a:tailEnd/>
          </a:ln>
        </p:spPr>
        <p:txBody>
          <a:bodyPr>
            <a:spAutoFit/>
          </a:bodyPr>
          <a:lstStyle/>
          <a:p>
            <a:pPr algn="ctr"/>
            <a:r>
              <a:rPr lang="nl-NL" sz="1200" dirty="0" smtClean="0">
                <a:solidFill>
                  <a:schemeClr val="tx1"/>
                </a:solidFill>
              </a:rPr>
              <a:t>Duijts </a:t>
            </a:r>
            <a:r>
              <a:rPr lang="nl-NL" sz="1200" dirty="0">
                <a:solidFill>
                  <a:schemeClr val="tx1"/>
                </a:solidFill>
              </a:rPr>
              <a:t>et al., </a:t>
            </a:r>
            <a:r>
              <a:rPr lang="nl-NL" sz="1200" dirty="0" err="1" smtClean="0">
                <a:solidFill>
                  <a:schemeClr val="tx1"/>
                </a:solidFill>
              </a:rPr>
              <a:t>Eur</a:t>
            </a:r>
            <a:r>
              <a:rPr lang="nl-NL" sz="1200" dirty="0" smtClean="0">
                <a:solidFill>
                  <a:schemeClr val="tx1"/>
                </a:solidFill>
              </a:rPr>
              <a:t> J </a:t>
            </a:r>
            <a:r>
              <a:rPr lang="nl-NL" sz="1200" dirty="0" err="1" smtClean="0">
                <a:solidFill>
                  <a:schemeClr val="tx1"/>
                </a:solidFill>
              </a:rPr>
              <a:t>Epidemiol</a:t>
            </a:r>
            <a:r>
              <a:rPr lang="nl-NL" sz="1200" dirty="0" smtClean="0">
                <a:solidFill>
                  <a:schemeClr val="tx1"/>
                </a:solidFill>
              </a:rPr>
              <a:t>, 2014.</a:t>
            </a:r>
            <a:endParaRPr lang="nl-NL" sz="1200" dirty="0">
              <a:solidFill>
                <a:schemeClr val="tx1"/>
              </a:solidFill>
            </a:endParaRPr>
          </a:p>
        </p:txBody>
      </p:sp>
      <p:sp>
        <p:nvSpPr>
          <p:cNvPr id="3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smtClean="0">
                <a:solidFill>
                  <a:srgbClr val="C00000"/>
                </a:solidFill>
                <a:latin typeface="Tahoma" panose="020B0604030504040204" pitchFamily="34" charset="0"/>
                <a:ea typeface="Tahoma" panose="020B0604030504040204" pitchFamily="34" charset="0"/>
                <a:cs typeface="Tahoma" panose="020B0604030504040204" pitchFamily="34" charset="0"/>
              </a:rPr>
              <a:t>Hypothesis</a:t>
            </a:r>
            <a:endPar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9340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400" dirty="0" smtClean="0">
                <a:solidFill>
                  <a:schemeClr val="tx2"/>
                </a:solidFill>
                <a:latin typeface="Tahoma" panose="020B0604030504040204" pitchFamily="34" charset="0"/>
                <a:ea typeface="Tahoma" panose="020B0604030504040204" pitchFamily="34" charset="0"/>
                <a:cs typeface="Tahoma" panose="020B0604030504040204" pitchFamily="34" charset="0"/>
              </a:rPr>
              <a:t>To assess the associations between </a:t>
            </a:r>
          </a:p>
          <a:p>
            <a:pPr marL="0" indent="0" algn="ctr">
              <a:buNone/>
            </a:pPr>
            <a:r>
              <a:rPr lang="en-US" sz="2400" dirty="0" smtClean="0">
                <a:solidFill>
                  <a:schemeClr val="tx2"/>
                </a:solidFill>
                <a:latin typeface="Tahoma" panose="020B0604030504040204" pitchFamily="34" charset="0"/>
                <a:ea typeface="Tahoma" panose="020B0604030504040204" pitchFamily="34" charset="0"/>
                <a:cs typeface="Tahoma" panose="020B0604030504040204" pitchFamily="34" charset="0"/>
              </a:rPr>
              <a:t>DNA-methylation in cord blood and</a:t>
            </a:r>
          </a:p>
          <a:p>
            <a:pPr marL="0" indent="0" algn="ctr">
              <a:buNone/>
            </a:pPr>
            <a:r>
              <a:rPr lang="en-GB" sz="2400" dirty="0" smtClean="0">
                <a:solidFill>
                  <a:schemeClr val="tx2"/>
                </a:solidFill>
                <a:latin typeface="Tahoma" panose="020B0604030504040204" pitchFamily="34" charset="0"/>
                <a:ea typeface="Tahoma" panose="020B0604030504040204" pitchFamily="34" charset="0"/>
                <a:cs typeface="Tahoma" panose="020B0604030504040204" pitchFamily="34" charset="0"/>
              </a:rPr>
              <a:t>lung function, asthma and COPD across the life course</a:t>
            </a:r>
            <a:endParaRPr lang="en-GB" sz="2400"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pic>
        <p:nvPicPr>
          <p:cNvPr id="5" name="Picture 2" descr="http://labs.genetics.ucla.edu/horvath/dnamage/index_files/image002.jpg"/>
          <p:cNvPicPr>
            <a:picLocks noChangeAspect="1" noChangeArrowheads="1"/>
          </p:cNvPicPr>
          <p:nvPr/>
        </p:nvPicPr>
        <p:blipFill rotWithShape="1">
          <a:blip r:embed="rId2">
            <a:extLst>
              <a:ext uri="{28A0092B-C50C-407E-A947-70E740481C1C}">
                <a14:useLocalDpi xmlns:a14="http://schemas.microsoft.com/office/drawing/2010/main" val="0"/>
              </a:ext>
            </a:extLst>
          </a:blip>
          <a:srcRect r="1972"/>
          <a:stretch/>
        </p:blipFill>
        <p:spPr bwMode="auto">
          <a:xfrm>
            <a:off x="2685374" y="3573016"/>
            <a:ext cx="3893577" cy="2552700"/>
          </a:xfrm>
          <a:prstGeom prst="rect">
            <a:avLst/>
          </a:prstGeom>
          <a:ln>
            <a:noFill/>
          </a:ln>
          <a:effectLst>
            <a:softEdge rad="112500"/>
          </a:effectLst>
          <a:extLst/>
        </p:spPr>
      </p:pic>
      <p:sp>
        <p:nvSpPr>
          <p:cNvPr id="6" name="Title 1"/>
          <p:cNvSpPr>
            <a:spLocks noGrp="1"/>
          </p:cNvSpPr>
          <p:nvPr>
            <p:ph type="title"/>
          </p:nvPr>
        </p:nvSpPr>
        <p:spPr>
          <a:xfrm>
            <a:off x="328613" y="304800"/>
            <a:ext cx="8510587" cy="609600"/>
          </a:xfrm>
        </p:spPr>
        <p:txBody>
          <a:bodyPr>
            <a:noAutofit/>
          </a:body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Aim</a:t>
            </a:r>
          </a:p>
        </p:txBody>
      </p:sp>
    </p:spTree>
    <p:extLst>
      <p:ext uri="{BB962C8B-B14F-4D97-AF65-F5344CB8AC3E}">
        <p14:creationId xmlns:p14="http://schemas.microsoft.com/office/powerpoint/2010/main" val="560845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Methods - design</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9" t="22000" r="66172" b="17500"/>
          <a:stretch/>
        </p:blipFill>
        <p:spPr bwMode="auto">
          <a:xfrm>
            <a:off x="276982" y="1340768"/>
            <a:ext cx="8606207"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2340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Methods</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9" t="22000" r="66172" b="17500"/>
          <a:stretch/>
        </p:blipFill>
        <p:spPr bwMode="auto">
          <a:xfrm>
            <a:off x="276982" y="1340768"/>
            <a:ext cx="8606207"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76982" y="1628800"/>
            <a:ext cx="3646946" cy="1152128"/>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004048" y="1835532"/>
            <a:ext cx="1916294" cy="369332"/>
          </a:xfrm>
          <a:prstGeom prst="rect">
            <a:avLst/>
          </a:prstGeom>
          <a:noFill/>
        </p:spPr>
        <p:txBody>
          <a:bodyPr wrap="none" rtlCol="0">
            <a:spAutoFit/>
          </a:bodyPr>
          <a:lstStyle/>
          <a:p>
            <a:r>
              <a:rPr lang="nl-NL" b="1" dirty="0" smtClean="0">
                <a:solidFill>
                  <a:srgbClr val="FF0000"/>
                </a:solidFill>
              </a:rPr>
              <a:t>Discovery analysis</a:t>
            </a:r>
            <a:endParaRPr lang="en-US" b="1" dirty="0">
              <a:solidFill>
                <a:srgbClr val="FF0000"/>
              </a:solidFill>
            </a:endParaRPr>
          </a:p>
        </p:txBody>
      </p:sp>
      <p:cxnSp>
        <p:nvCxnSpPr>
          <p:cNvPr id="6" name="Straight Arrow Connector 5"/>
          <p:cNvCxnSpPr>
            <a:stCxn id="2" idx="1"/>
          </p:cNvCxnSpPr>
          <p:nvPr/>
        </p:nvCxnSpPr>
        <p:spPr>
          <a:xfrm flipH="1">
            <a:off x="3923928" y="2020198"/>
            <a:ext cx="1080120"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784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Five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population-based</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birth</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cohort studies (n </a:t>
            </a:r>
            <a:r>
              <a:rPr lang="nl-NL" sz="20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1,688)</a:t>
            </a:r>
          </a:p>
          <a:p>
            <a:pPr lvl="1"/>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ALSPAC,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GenR</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INMA, CHS, Project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Viva</a:t>
            </a:r>
            <a:endPar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Illumina </a:t>
            </a:r>
            <a:r>
              <a:rPr lang="en-US"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Infinium</a:t>
            </a:r>
            <a:r>
              <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HumanMethylation450 </a:t>
            </a:r>
            <a:r>
              <a:rPr lang="en-US"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BeadChip</a:t>
            </a:r>
            <a:endPar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endPar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Robust linear models</a:t>
            </a:r>
          </a:p>
          <a:p>
            <a:pPr lvl="1"/>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Adjusted</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for</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confounders</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batch effect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and</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cell</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count</a:t>
            </a:r>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nl-NL" sz="16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estimations</a:t>
            </a:r>
            <a:endParaRPr lang="en-US" sz="16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en-US"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457,748 CpGs in meta-analysis</a:t>
            </a:r>
          </a:p>
          <a:p>
            <a:endParaRPr lang="nl-NL" sz="2000" dirty="0">
              <a:solidFill>
                <a:schemeClr val="tx2"/>
              </a:solidFill>
              <a:latin typeface="Tahoma" panose="020B0604030504040204" pitchFamily="34" charset="0"/>
              <a:ea typeface="Tahoma" panose="020B0604030504040204" pitchFamily="34" charset="0"/>
              <a:cs typeface="Tahoma" panose="020B0604030504040204" pitchFamily="34" charset="0"/>
            </a:endParaRPr>
          </a:p>
          <a:p>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Identification</a:t>
            </a:r>
            <a:r>
              <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rPr>
              <a:t> of </a:t>
            </a:r>
            <a:r>
              <a:rPr lang="nl-NL" sz="20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DMRs</a:t>
            </a:r>
            <a:endParaRPr lang="nl-NL" sz="20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pPr lvl="1"/>
            <a:r>
              <a:rPr lang="nl-NL" sz="1600" dirty="0" smtClean="0">
                <a:solidFill>
                  <a:schemeClr val="tx2"/>
                </a:solidFill>
                <a:latin typeface="Tahoma" panose="020B0604030504040204" pitchFamily="34" charset="0"/>
                <a:ea typeface="Tahoma" panose="020B0604030504040204" pitchFamily="34" charset="0"/>
                <a:cs typeface="Tahoma" panose="020B0604030504040204" pitchFamily="34" charset="0"/>
              </a:rPr>
              <a:t>COMB-P</a:t>
            </a:r>
            <a:endParaRPr lang="en-US" sz="1600" dirty="0" smtClean="0">
              <a:solidFill>
                <a:schemeClr val="tx2"/>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lgn="ctr">
              <a:buNone/>
            </a:pPr>
            <a:endParaRPr lang="en-GB" sz="2000" dirty="0">
              <a:latin typeface="Arial" panose="020B0604020202020204" pitchFamily="34" charset="0"/>
              <a:cs typeface="Arial" panose="020B0604020202020204" pitchFamily="34" charset="0"/>
            </a:endParaRPr>
          </a:p>
        </p:txBody>
      </p:sp>
      <p:pic>
        <p:nvPicPr>
          <p:cNvPr id="5122" name="Picture 2" descr="http://www.xeneticafontao.com/UserFiles/xfontao/molecular/GENOMICA/CHI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0586" y="5445224"/>
            <a:ext cx="2275017" cy="136815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328613" y="304800"/>
            <a:ext cx="8510587"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Methods</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 </a:t>
            </a:r>
            <a:r>
              <a:rPr lang="nl-NL" sz="2400" dirty="0" err="1" smtClean="0">
                <a:solidFill>
                  <a:srgbClr val="C00000"/>
                </a:solidFill>
                <a:latin typeface="Tahoma" panose="020B0604030504040204" pitchFamily="34" charset="0"/>
                <a:ea typeface="Tahoma" panose="020B0604030504040204" pitchFamily="34" charset="0"/>
                <a:cs typeface="Tahoma" panose="020B0604030504040204" pitchFamily="34" charset="0"/>
              </a:rPr>
              <a:t>discovery</a:t>
            </a:r>
            <a:r>
              <a:rPr lang="nl-NL" sz="2400" dirty="0" smtClean="0">
                <a:solidFill>
                  <a:srgbClr val="C00000"/>
                </a:solidFill>
                <a:latin typeface="Tahoma" panose="020B0604030504040204" pitchFamily="34" charset="0"/>
                <a:ea typeface="Tahoma" panose="020B0604030504040204" pitchFamily="34" charset="0"/>
                <a:cs typeface="Tahoma" panose="020B0604030504040204" pitchFamily="34" charset="0"/>
              </a:rPr>
              <a:t> analysis</a:t>
            </a:r>
            <a:endParaRPr lang="en-US" sz="2400" dirty="0" smtClean="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22555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3545</TotalTime>
  <Words>1233</Words>
  <Application>Microsoft Office PowerPoint</Application>
  <PresentationFormat>On-screen Show (4:3)</PresentationFormat>
  <Paragraphs>343</Paragraphs>
  <Slides>39</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Office Theme</vt:lpstr>
      <vt:lpstr>Bitmap Image</vt:lpstr>
      <vt:lpstr>Newborn DNA-methylation, childhood lung function, and the risks of asthma and COPD across the life course</vt:lpstr>
      <vt:lpstr>Background</vt:lpstr>
      <vt:lpstr>Background</vt:lpstr>
      <vt:lpstr>Background</vt:lpstr>
      <vt:lpstr>PowerPoint Presentation</vt:lpstr>
      <vt:lpstr>Aim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 Gene expression and functional pathways</vt:lpstr>
      <vt:lpstr>Results – Gene expression and functional pathways</vt:lpstr>
      <vt:lpstr>Results – Gene expression and functional pathways</vt:lpstr>
      <vt:lpstr>Results – Gene expression and functional pathways</vt:lpstr>
      <vt:lpstr>Results – Gene expression and functional pathways</vt:lpstr>
      <vt:lpstr>Results – Gene expression and functional pathways</vt:lpstr>
      <vt:lpstr>Discussion</vt:lpstr>
      <vt:lpstr>Conclusions</vt:lpstr>
      <vt:lpstr>PowerPoint Presentation</vt:lpstr>
      <vt:lpstr>Thank you for your attention </vt:lpstr>
      <vt:lpstr>EWAS - DMRs</vt:lpstr>
      <vt:lpstr>Comb-p</vt:lpstr>
      <vt:lpstr>Comb-p: Rationale</vt:lpstr>
      <vt:lpstr>Comb-p</vt:lpstr>
      <vt:lpstr>Other DMR-tools</vt:lpstr>
      <vt:lpstr>Other DMR-tools</vt:lpstr>
      <vt:lpstr>PowerPoint Presentation</vt:lpstr>
    </vt:vector>
  </TitlesOfParts>
  <Company>Erasmus 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Maternal plasma folate during pregnancy impacts differential DNA methylation in newborns</dc:title>
  <dc:creator>H.T. den Dekker</dc:creator>
  <cp:lastModifiedBy>H.T. den Dekker</cp:lastModifiedBy>
  <cp:revision>79</cp:revision>
  <dcterms:created xsi:type="dcterms:W3CDTF">2015-03-13T10:29:52Z</dcterms:created>
  <dcterms:modified xsi:type="dcterms:W3CDTF">2016-09-21T06:35:33Z</dcterms:modified>
</cp:coreProperties>
</file>