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5" r:id="rId2"/>
    <p:sldId id="299" r:id="rId3"/>
    <p:sldId id="330" r:id="rId4"/>
    <p:sldId id="331" r:id="rId5"/>
    <p:sldId id="333" r:id="rId6"/>
    <p:sldId id="334" r:id="rId7"/>
    <p:sldId id="332" r:id="rId8"/>
    <p:sldId id="336" r:id="rId9"/>
    <p:sldId id="337" r:id="rId10"/>
    <p:sldId id="346" r:id="rId11"/>
    <p:sldId id="347" r:id="rId12"/>
    <p:sldId id="348" r:id="rId13"/>
    <p:sldId id="349" r:id="rId14"/>
    <p:sldId id="338" r:id="rId15"/>
    <p:sldId id="314" r:id="rId16"/>
    <p:sldId id="339" r:id="rId17"/>
    <p:sldId id="344" r:id="rId18"/>
    <p:sldId id="345" r:id="rId19"/>
    <p:sldId id="342" r:id="rId20"/>
    <p:sldId id="340" r:id="rId21"/>
    <p:sldId id="341" r:id="rId22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5">
          <p15:clr>
            <a:srgbClr val="A4A3A4"/>
          </p15:clr>
        </p15:guide>
        <p15:guide id="2" orient="horz" pos="4106">
          <p15:clr>
            <a:srgbClr val="A4A3A4"/>
          </p15:clr>
        </p15:guide>
        <p15:guide id="3" orient="horz" pos="2394">
          <p15:clr>
            <a:srgbClr val="A4A3A4"/>
          </p15:clr>
        </p15:guide>
        <p15:guide id="4" orient="horz" pos="901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orient="horz" pos="3009">
          <p15:clr>
            <a:srgbClr val="A4A3A4"/>
          </p15:clr>
        </p15:guide>
        <p15:guide id="7" pos="358">
          <p15:clr>
            <a:srgbClr val="A4A3A4"/>
          </p15:clr>
        </p15:guide>
        <p15:guide id="8" pos="5227">
          <p15:clr>
            <a:srgbClr val="A4A3A4"/>
          </p15:clr>
        </p15:guide>
        <p15:guide id="9" pos="631">
          <p15:clr>
            <a:srgbClr val="A4A3A4"/>
          </p15:clr>
        </p15:guide>
        <p15:guide id="10" pos="1542">
          <p15:clr>
            <a:srgbClr val="A4A3A4"/>
          </p15:clr>
        </p15:guide>
        <p15:guide id="11" pos="3681">
          <p15:clr>
            <a:srgbClr val="A4A3A4"/>
          </p15:clr>
        </p15:guide>
        <p15:guide id="12" pos="2052">
          <p15:clr>
            <a:srgbClr val="A4A3A4"/>
          </p15:clr>
        </p15:guide>
        <p15:guide id="13" pos="535">
          <p15:clr>
            <a:srgbClr val="A4A3A4"/>
          </p15:clr>
        </p15:guide>
        <p15:guide id="14" pos="2356">
          <p15:clr>
            <a:srgbClr val="A4A3A4"/>
          </p15:clr>
        </p15:guide>
        <p15:guide id="15" pos="5577">
          <p15:clr>
            <a:srgbClr val="A4A3A4"/>
          </p15:clr>
        </p15:guide>
        <p15:guide id="16" pos="947">
          <p15:clr>
            <a:srgbClr val="A4A3A4"/>
          </p15:clr>
        </p15:guide>
        <p15:guide id="17" pos="4687">
          <p15:clr>
            <a:srgbClr val="A4A3A4"/>
          </p15:clr>
        </p15:guide>
        <p15:guide id="18" pos="44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7644"/>
    <a:srgbClr val="D6B496"/>
    <a:srgbClr val="8DC01A"/>
    <a:srgbClr val="C1EA64"/>
    <a:srgbClr val="694A82"/>
    <a:srgbClr val="513965"/>
    <a:srgbClr val="B49DC7"/>
    <a:srgbClr val="79C1D5"/>
    <a:srgbClr val="50AEC8"/>
    <a:srgbClr val="A5D5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jl, gemiddeld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Stijl, gemiddeld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Stijl, lich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8FB837D-C827-4EFA-A057-4D05807E0F7C}" styleName="Stijl, thema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38B1855-1B75-4FBE-930C-398BA8C253C6}" styleName="Stijl, thema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35" autoAdjust="0"/>
    <p:restoredTop sz="94147" autoAdjust="0"/>
  </p:normalViewPr>
  <p:slideViewPr>
    <p:cSldViewPr snapToGrid="0" snapToObjects="1" showGuides="1">
      <p:cViewPr varScale="1">
        <p:scale>
          <a:sx n="85" d="100"/>
          <a:sy n="85" d="100"/>
        </p:scale>
        <p:origin x="1032" y="67"/>
      </p:cViewPr>
      <p:guideLst>
        <p:guide orient="horz" pos="235"/>
        <p:guide orient="horz" pos="4106"/>
        <p:guide orient="horz" pos="2394"/>
        <p:guide orient="horz" pos="901"/>
        <p:guide orient="horz" pos="1620"/>
        <p:guide orient="horz" pos="3009"/>
        <p:guide pos="358"/>
        <p:guide pos="5227"/>
        <p:guide pos="631"/>
        <p:guide pos="1542"/>
        <p:guide pos="3681"/>
        <p:guide pos="2052"/>
        <p:guide pos="535"/>
        <p:guide pos="2356"/>
        <p:guide pos="5577"/>
        <p:guide pos="947"/>
        <p:guide pos="4687"/>
        <p:guide pos="446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8638" y="153988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1588" y="153988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28638" y="838200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1588" y="838200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E8C5BD47-55D6-1344-B91F-7C24D2E19559}" type="slidenum">
              <a:rPr lang="en-GB"/>
              <a:pPr/>
              <a:t>‹#›</a:t>
            </a:fld>
            <a:endParaRPr lang="en-GB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3746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8638" y="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1588" y="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638" y="852805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1588" y="8528050"/>
            <a:ext cx="2514600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fld id="{92BE362E-78BA-324A-8038-5482DADFDF7D}" type="slidenum">
              <a:rPr lang="en-GB"/>
              <a:pPr/>
              <a:t>‹#›</a:t>
            </a:fld>
            <a:endParaRPr lang="en-GB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89512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BE362E-78BA-324A-8038-5482DADFDF7D}" type="slidenum">
              <a:rPr lang="en-GB" smtClean="0"/>
              <a:pPr/>
              <a:t>1</a:t>
            </a:fld>
            <a:endParaRPr lang="en-GB" sz="12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214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304925" y="2780928"/>
            <a:ext cx="4527551" cy="347890"/>
          </a:xfr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buFontTx/>
              <a:buNone/>
              <a:defRPr b="1">
                <a:solidFill>
                  <a:schemeClr val="bg2"/>
                </a:solidFill>
              </a:defRPr>
            </a:lvl1pPr>
          </a:lstStyle>
          <a:p>
            <a:pPr lvl="0"/>
            <a:r>
              <a:rPr lang="nl-NL" noProof="0" dirty="0" smtClean="0"/>
              <a:t>Subtitel</a:t>
            </a:r>
            <a:endParaRPr lang="en-GB" noProof="0" dirty="0" smtClean="0"/>
          </a:p>
        </p:txBody>
      </p:sp>
      <p:sp>
        <p:nvSpPr>
          <p:cNvPr id="2" name="Rechthoek 1"/>
          <p:cNvSpPr/>
          <p:nvPr userDrawn="1"/>
        </p:nvSpPr>
        <p:spPr bwMode="auto">
          <a:xfrm>
            <a:off x="0" y="0"/>
            <a:ext cx="9143958" cy="143145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8" name="Afbeelding 7" descr="logo lumc_Fedra_PPT_20 mm NL.pd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0838" y="285750"/>
            <a:ext cx="2293899" cy="576000"/>
          </a:xfrm>
          <a:prstGeom prst="rect">
            <a:avLst/>
          </a:prstGeom>
        </p:spPr>
      </p:pic>
      <p:pic>
        <p:nvPicPr>
          <p:cNvPr id="11" name="Afbeelding 10" descr="logo UL_RGB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39" y="5743545"/>
            <a:ext cx="495798" cy="576000"/>
          </a:xfrm>
          <a:prstGeom prst="rect">
            <a:avLst/>
          </a:prstGeom>
        </p:spPr>
      </p:pic>
      <p:sp>
        <p:nvSpPr>
          <p:cNvPr id="3" name="Rechthoek 2"/>
          <p:cNvSpPr/>
          <p:nvPr userDrawn="1"/>
        </p:nvSpPr>
        <p:spPr bwMode="auto">
          <a:xfrm>
            <a:off x="1146174" y="1431652"/>
            <a:ext cx="7997825" cy="11520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1" name="Rectangle 2"/>
          <p:cNvSpPr>
            <a:spLocks noGrp="1" noChangeArrowheads="1"/>
          </p:cNvSpPr>
          <p:nvPr userDrawn="1">
            <p:ph type="title"/>
          </p:nvPr>
        </p:nvSpPr>
        <p:spPr bwMode="auto">
          <a:xfrm>
            <a:off x="1322388" y="1431450"/>
            <a:ext cx="7821570" cy="1144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108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GB" dirty="0"/>
          </a:p>
        </p:txBody>
      </p:sp>
      <p:sp>
        <p:nvSpPr>
          <p:cNvPr id="24" name="Rectangle 3"/>
          <p:cNvSpPr>
            <a:spLocks noGrp="1" noChangeArrowheads="1"/>
          </p:cNvSpPr>
          <p:nvPr>
            <p:ph idx="10" hasCustomPrompt="1"/>
          </p:nvPr>
        </p:nvSpPr>
        <p:spPr bwMode="auto">
          <a:xfrm>
            <a:off x="1304925" y="4433456"/>
            <a:ext cx="4530829" cy="415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sz="2000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 smtClean="0"/>
              <a:t>Naam spreker</a:t>
            </a:r>
          </a:p>
        </p:txBody>
      </p:sp>
      <p:sp>
        <p:nvSpPr>
          <p:cNvPr id="23" name="Rectangle 3"/>
          <p:cNvSpPr>
            <a:spLocks noGrp="1" noChangeArrowheads="1"/>
          </p:cNvSpPr>
          <p:nvPr>
            <p:ph idx="11" hasCustomPrompt="1"/>
          </p:nvPr>
        </p:nvSpPr>
        <p:spPr bwMode="auto">
          <a:xfrm>
            <a:off x="1304925" y="4849092"/>
            <a:ext cx="4545117" cy="41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sz="2000">
                <a:solidFill>
                  <a:schemeClr val="bg2"/>
                </a:solidFill>
              </a:defRPr>
            </a:lvl1pPr>
            <a:lvl2pPr marL="0" indent="0">
              <a:buFontTx/>
              <a:buNone/>
              <a:defRPr sz="1600"/>
            </a:lvl2pPr>
            <a:lvl3pPr marL="860425" indent="0">
              <a:buFontTx/>
              <a:buNone/>
              <a:defRPr/>
            </a:lvl3pPr>
            <a:lvl4pPr marL="1236662" indent="0">
              <a:buFontTx/>
              <a:buNone/>
              <a:defRPr/>
            </a:lvl4pPr>
            <a:lvl5pPr marL="1717675" indent="0">
              <a:buFontTx/>
              <a:buNone/>
              <a:defRPr/>
            </a:lvl5pPr>
          </a:lstStyle>
          <a:p>
            <a:pPr lvl="0"/>
            <a:r>
              <a:rPr lang="nl-NL" dirty="0" smtClean="0"/>
              <a:t>Naam afdeling</a:t>
            </a:r>
            <a:endParaRPr lang="en-GB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idx="12" hasCustomPrompt="1"/>
          </p:nvPr>
        </p:nvSpPr>
        <p:spPr bwMode="auto">
          <a:xfrm>
            <a:off x="1304924" y="5264727"/>
            <a:ext cx="4527551" cy="41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sz="1800" b="0" i="0" cap="all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nl-NL" dirty="0" smtClean="0"/>
              <a:t>Plaats</a:t>
            </a:r>
            <a:endParaRPr lang="en-GB" dirty="0"/>
          </a:p>
        </p:txBody>
      </p:sp>
      <p:sp>
        <p:nvSpPr>
          <p:cNvPr id="26" name="Tijdelijke aanduiding voor afbeelding 2"/>
          <p:cNvSpPr>
            <a:spLocks noGrp="1"/>
          </p:cNvSpPr>
          <p:nvPr>
            <p:ph type="pic" idx="14"/>
          </p:nvPr>
        </p:nvSpPr>
        <p:spPr>
          <a:xfrm>
            <a:off x="5969102" y="2583652"/>
            <a:ext cx="2880000" cy="2880000"/>
          </a:xfrm>
        </p:spPr>
        <p:txBody>
          <a:bodyPr/>
          <a:lstStyle>
            <a:lvl1pPr marL="0" indent="0">
              <a:buNone/>
              <a:defRPr sz="800">
                <a:solidFill>
                  <a:schemeClr val="accent4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17" name="Rechthoek 16"/>
          <p:cNvSpPr/>
          <p:nvPr userDrawn="1"/>
        </p:nvSpPr>
        <p:spPr bwMode="auto">
          <a:xfrm>
            <a:off x="-2" y="2587351"/>
            <a:ext cx="1146175" cy="1152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5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50000" y="6553200"/>
            <a:ext cx="2508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6738" y="6553200"/>
            <a:ext cx="54239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5306AC46-015F-6E44-B83A-36E79AEF535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7" y="0"/>
            <a:ext cx="6524815" cy="854075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66737" y="1135064"/>
            <a:ext cx="3008313" cy="511867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FAB8F7-6B6F-2642-9729-040657DB08FE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3"/>
          </p:nvPr>
        </p:nvSpPr>
        <p:spPr bwMode="auto">
          <a:xfrm>
            <a:off x="3740150" y="1144588"/>
            <a:ext cx="5123557" cy="511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/>
            </a:lvl1pPr>
            <a:lvl2pPr marL="0">
              <a:defRPr/>
            </a:lvl2pPr>
            <a:lvl3pPr marL="360000">
              <a:defRPr/>
            </a:lvl3pPr>
            <a:lvl4pPr marL="720000">
              <a:defRPr/>
            </a:lvl4pPr>
            <a:lvl5pPr marL="1080000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9434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4059" y="0"/>
            <a:ext cx="6507303" cy="854075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66738" y="1144587"/>
            <a:ext cx="5040000" cy="511333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5849938" y="1144588"/>
            <a:ext cx="3003550" cy="128963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0F4D9-DA5F-9846-8B97-D321E78C63B0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BIOS QTL atlases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58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 userDrawn="1"/>
        </p:nvSpPr>
        <p:spPr bwMode="auto">
          <a:xfrm>
            <a:off x="0" y="0"/>
            <a:ext cx="8921749" cy="126876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2" name="Afbeelding 11" descr="logo lumc_Fedra_PPT_20 mm NL.pd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70838" y="285750"/>
            <a:ext cx="2293899" cy="576000"/>
          </a:xfrm>
          <a:prstGeom prst="rect">
            <a:avLst/>
          </a:prstGeom>
        </p:spPr>
      </p:pic>
      <p:sp>
        <p:nvSpPr>
          <p:cNvPr id="13" name="Rechthoek 12"/>
          <p:cNvSpPr/>
          <p:nvPr userDrawn="1"/>
        </p:nvSpPr>
        <p:spPr bwMode="auto">
          <a:xfrm>
            <a:off x="-2" y="2587351"/>
            <a:ext cx="1146175" cy="11520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9" name="Rechthoek 18"/>
          <p:cNvSpPr/>
          <p:nvPr userDrawn="1"/>
        </p:nvSpPr>
        <p:spPr bwMode="auto">
          <a:xfrm>
            <a:off x="1146174" y="1431651"/>
            <a:ext cx="7997825" cy="1155700"/>
          </a:xfrm>
          <a:prstGeom prst="rect">
            <a:avLst/>
          </a:prstGeom>
          <a:solidFill>
            <a:schemeClr val="accent1">
              <a:alpha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0" name="Rectangle 3"/>
          <p:cNvSpPr>
            <a:spLocks noGrp="1" noChangeArrowheads="1"/>
          </p:cNvSpPr>
          <p:nvPr>
            <p:ph idx="1" hasCustomPrompt="1"/>
          </p:nvPr>
        </p:nvSpPr>
        <p:spPr bwMode="auto">
          <a:xfrm>
            <a:off x="1323975" y="1431652"/>
            <a:ext cx="7524750" cy="11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spcCol="360000" anchor="t" anchorCtr="0" compatLnSpc="1">
            <a:prstTxWarp prst="textNoShape">
              <a:avLst/>
            </a:prstTxWarp>
          </a:bodyPr>
          <a:lstStyle>
            <a:lvl1pPr>
              <a:defRPr sz="2400" b="1" i="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dirty="0" smtClean="0"/>
              <a:t>Aftiteling en/of adres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50000" y="6553200"/>
            <a:ext cx="2508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1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6738" y="6553200"/>
            <a:ext cx="54239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5306AC46-015F-6E44-B83A-36E79AEF535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BIOS QTL atlases</a:t>
            </a:r>
            <a:endParaRPr lang="en-GB"/>
          </a:p>
        </p:txBody>
      </p:sp>
      <p:pic>
        <p:nvPicPr>
          <p:cNvPr id="14" name="Afbeelding 13" descr="logo UL_RGB.pdf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39" y="5743545"/>
            <a:ext cx="495798" cy="576000"/>
          </a:xfrm>
          <a:prstGeom prst="rect">
            <a:avLst/>
          </a:prstGeom>
        </p:spPr>
      </p:pic>
      <p:sp>
        <p:nvSpPr>
          <p:cNvPr id="17" name="Tijdelijke aanduiding voor tekst 3"/>
          <p:cNvSpPr>
            <a:spLocks noGrp="1"/>
          </p:cNvSpPr>
          <p:nvPr>
            <p:ph type="body" sz="half" idx="10"/>
          </p:nvPr>
        </p:nvSpPr>
        <p:spPr>
          <a:xfrm>
            <a:off x="1323974" y="2839003"/>
            <a:ext cx="7524751" cy="3418922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53003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 bwMode="auto">
          <a:xfrm>
            <a:off x="-2" y="0"/>
            <a:ext cx="9144001" cy="6553200"/>
          </a:xfrm>
          <a:prstGeom prst="rect">
            <a:avLst/>
          </a:prstGeom>
          <a:solidFill>
            <a:schemeClr val="accent1">
              <a:alpha val="2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66738" y="0"/>
            <a:ext cx="6524625" cy="854075"/>
          </a:xfrm>
        </p:spPr>
        <p:txBody>
          <a:bodyPr/>
          <a:lstStyle>
            <a:lvl1pPr>
              <a:defRPr cap="all"/>
            </a:lvl1pPr>
          </a:lstStyle>
          <a:p>
            <a:r>
              <a:rPr lang="nl-NL" dirty="0" smtClean="0"/>
              <a:t>HOOFDSTUK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Tijdelijke aanduiding voor afbeelding 2"/>
          <p:cNvSpPr>
            <a:spLocks noGrp="1"/>
          </p:cNvSpPr>
          <p:nvPr>
            <p:ph type="pic" idx="14"/>
          </p:nvPr>
        </p:nvSpPr>
        <p:spPr>
          <a:xfrm>
            <a:off x="5969102" y="2583652"/>
            <a:ext cx="2880000" cy="2880000"/>
          </a:xfrm>
        </p:spPr>
        <p:txBody>
          <a:bodyPr/>
          <a:lstStyle>
            <a:lvl1pPr marL="0" indent="0">
              <a:buNone/>
              <a:defRPr sz="800">
                <a:solidFill>
                  <a:schemeClr val="accent4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15"/>
          </p:nvPr>
        </p:nvSpPr>
        <p:spPr>
          <a:xfrm>
            <a:off x="566738" y="2583652"/>
            <a:ext cx="5283200" cy="3674274"/>
          </a:xfrm>
        </p:spPr>
        <p:txBody>
          <a:bodyPr/>
          <a:lstStyle>
            <a:lvl1pPr>
              <a:lnSpc>
                <a:spcPct val="100000"/>
              </a:lnSpc>
              <a:defRPr sz="5400" b="1" i="0">
                <a:solidFill>
                  <a:schemeClr val="bg2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  <p:extLst>
      <p:ext uri="{BB962C8B-B14F-4D97-AF65-F5344CB8AC3E}">
        <p14:creationId xmlns:p14="http://schemas.microsoft.com/office/powerpoint/2010/main" val="1303565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6738" y="1144588"/>
            <a:ext cx="8291512" cy="5113338"/>
          </a:xfrm>
        </p:spPr>
        <p:txBody>
          <a:bodyPr/>
          <a:lstStyle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50000" y="6553200"/>
            <a:ext cx="2508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6738" y="6553200"/>
            <a:ext cx="54239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5306AC46-015F-6E44-B83A-36E79AEF535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BIOS QTL atlases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306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p 1 r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 bwMode="auto">
          <a:xfrm>
            <a:off x="0" y="514349"/>
            <a:ext cx="9144000" cy="89535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Tijdelijke aanduiding voor inhoud 2"/>
          <p:cNvSpPr>
            <a:spLocks noGrp="1"/>
          </p:cNvSpPr>
          <p:nvPr>
            <p:ph idx="1"/>
          </p:nvPr>
        </p:nvSpPr>
        <p:spPr>
          <a:xfrm>
            <a:off x="566738" y="760413"/>
            <a:ext cx="8291512" cy="5497513"/>
          </a:xfrm>
        </p:spPr>
        <p:txBody>
          <a:bodyPr/>
          <a:lstStyle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501649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Rechthoek 9"/>
          <p:cNvSpPr/>
          <p:nvPr userDrawn="1"/>
        </p:nvSpPr>
        <p:spPr bwMode="auto">
          <a:xfrm>
            <a:off x="0" y="6527800"/>
            <a:ext cx="91440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65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onder voett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6" name="Rechthoek 5"/>
          <p:cNvSpPr/>
          <p:nvPr userDrawn="1"/>
        </p:nvSpPr>
        <p:spPr bwMode="auto">
          <a:xfrm>
            <a:off x="0" y="6527800"/>
            <a:ext cx="9144000" cy="3302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7" name="Tijdelijke aanduiding voor inhoud 2"/>
          <p:cNvSpPr>
            <a:spLocks noGrp="1"/>
          </p:cNvSpPr>
          <p:nvPr>
            <p:ph idx="1"/>
          </p:nvPr>
        </p:nvSpPr>
        <p:spPr>
          <a:xfrm>
            <a:off x="566738" y="1144587"/>
            <a:ext cx="8291512" cy="5373687"/>
          </a:xfrm>
        </p:spPr>
        <p:txBody>
          <a:bodyPr/>
          <a:lstStyle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5035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22A6F-56DC-804D-B355-6A0ECE94EB36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566738" y="1144588"/>
            <a:ext cx="4003675" cy="511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/>
            </a:lvl1pPr>
            <a:lvl2pPr marL="0">
              <a:defRPr/>
            </a:lvl2pPr>
            <a:lvl3pPr marL="360000">
              <a:defRPr/>
            </a:lvl3pPr>
            <a:lvl4pPr marL="720000">
              <a:defRPr/>
            </a:lvl4pPr>
            <a:lvl5pPr marL="1080000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 dirty="0"/>
          </a:p>
        </p:txBody>
      </p:sp>
      <p:sp>
        <p:nvSpPr>
          <p:cNvPr id="11" name="Rectangle 3"/>
          <p:cNvSpPr>
            <a:spLocks noGrp="1" noChangeArrowheads="1"/>
          </p:cNvSpPr>
          <p:nvPr>
            <p:ph idx="13"/>
          </p:nvPr>
        </p:nvSpPr>
        <p:spPr bwMode="auto">
          <a:xfrm>
            <a:off x="4860032" y="1144588"/>
            <a:ext cx="4003675" cy="511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/>
            </a:lvl1pPr>
            <a:lvl2pPr marL="0">
              <a:defRPr/>
            </a:lvl2pPr>
            <a:lvl3pPr marL="360000">
              <a:defRPr/>
            </a:lvl3pPr>
            <a:lvl4pPr marL="720000">
              <a:defRPr/>
            </a:lvl4pPr>
            <a:lvl5pPr marL="1080000"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 dirty="0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BIOS QTL atlases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182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66738" y="1135063"/>
            <a:ext cx="4003675" cy="846453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66737" y="2174875"/>
            <a:ext cx="4003676" cy="40830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852988" y="1135063"/>
            <a:ext cx="4004630" cy="846453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852988" y="2174875"/>
            <a:ext cx="4004630" cy="40830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47059-C838-D544-AA3A-A342CC408355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7" y="0"/>
            <a:ext cx="6558531" cy="854075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BIOS QTL atlases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03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8D43D-7D33-2F43-82C4-C7C0902068A2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BIOS QTL atlases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25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A1B39C-8919-CF47-A161-B6BA50FD6A18}" type="slidenum">
              <a:rPr lang="en-GB"/>
              <a:pPr/>
              <a:t>‹#›</a:t>
            </a:fld>
            <a:endParaRPr lang="en-GB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0492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BIOS QTL atlases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58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 bwMode="auto">
          <a:xfrm>
            <a:off x="8002588" y="6553200"/>
            <a:ext cx="1141412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Rechthoek 10"/>
          <p:cNvSpPr/>
          <p:nvPr/>
        </p:nvSpPr>
        <p:spPr bwMode="auto">
          <a:xfrm>
            <a:off x="1143000" y="6553200"/>
            <a:ext cx="6859588" cy="3048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Rechthoek 11"/>
          <p:cNvSpPr/>
          <p:nvPr/>
        </p:nvSpPr>
        <p:spPr bwMode="auto">
          <a:xfrm>
            <a:off x="0" y="6553200"/>
            <a:ext cx="1143000" cy="3048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Rechthoek 12"/>
          <p:cNvSpPr/>
          <p:nvPr/>
        </p:nvSpPr>
        <p:spPr bwMode="auto">
          <a:xfrm>
            <a:off x="6861176" y="6553200"/>
            <a:ext cx="1141412" cy="3048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4" name="Afbeelding 3" descr="bovenbalk PPT 2b.pdf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863600"/>
          </a:xfrm>
          <a:prstGeom prst="rect">
            <a:avLst/>
          </a:prstGeom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144588"/>
            <a:ext cx="8291512" cy="5113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02588" y="6553200"/>
            <a:ext cx="8556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98575" y="6553200"/>
            <a:ext cx="47085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66738" y="6553200"/>
            <a:ext cx="54239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fld id="{5306AC46-015F-6E44-B83A-36E79AEF535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66738" y="0"/>
            <a:ext cx="6524625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72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Titelstijl van model bewerken</a:t>
            </a:r>
            <a:endParaRPr lang="en-GB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6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400" b="1" i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2pPr>
      <a:lvl3pPr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3pPr>
      <a:lvl4pPr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4pPr>
      <a:lvl5pPr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5pPr>
      <a:lvl6pPr marL="457200"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6pPr>
      <a:lvl7pPr marL="914400"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7pPr>
      <a:lvl8pPr marL="1371600"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8pPr>
      <a:lvl9pPr marL="1828800" algn="l" rtl="0" eaLnBrk="1" fontAlgn="base" hangingPunct="1">
        <a:lnSpc>
          <a:spcPct val="96000"/>
        </a:lnSpc>
        <a:spcBef>
          <a:spcPct val="0"/>
        </a:spcBef>
        <a:spcAft>
          <a:spcPct val="0"/>
        </a:spcAft>
        <a:defRPr sz="2600" i="1">
          <a:solidFill>
            <a:schemeClr val="tx2"/>
          </a:solidFill>
          <a:latin typeface="Times" charset="0"/>
          <a:ea typeface="ＭＳ Ｐゴシック" charset="0"/>
        </a:defRPr>
      </a:lvl9pPr>
    </p:titleStyle>
    <p:bodyStyle>
      <a:lvl1pPr marL="0" indent="0" algn="l" rtl="0" eaLnBrk="1" fontAlgn="base" hangingPunct="1">
        <a:lnSpc>
          <a:spcPct val="120000"/>
        </a:lnSpc>
        <a:spcBef>
          <a:spcPts val="0"/>
        </a:spcBef>
        <a:spcAft>
          <a:spcPct val="0"/>
        </a:spcAft>
        <a:buFontTx/>
        <a:buNone/>
        <a:defRPr sz="2000">
          <a:solidFill>
            <a:schemeClr val="accent6"/>
          </a:solidFill>
          <a:latin typeface="+mn-lt"/>
          <a:ea typeface="+mn-ea"/>
          <a:cs typeface="+mn-cs"/>
        </a:defRPr>
      </a:lvl1pPr>
      <a:lvl2pPr marL="0" indent="-187325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 sz="2000">
          <a:solidFill>
            <a:schemeClr val="accent6"/>
          </a:solidFill>
          <a:latin typeface="+mn-lt"/>
          <a:ea typeface="+mn-ea"/>
        </a:defRPr>
      </a:lvl2pPr>
      <a:lvl3pPr marL="360000" indent="-18573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chemeClr val="accent6"/>
          </a:solidFill>
          <a:latin typeface="+mn-lt"/>
          <a:ea typeface="+mn-ea"/>
        </a:defRPr>
      </a:lvl3pPr>
      <a:lvl4pPr marL="720000" indent="-195263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 sz="1800">
          <a:solidFill>
            <a:schemeClr val="accent6"/>
          </a:solidFill>
          <a:latin typeface="+mn-lt"/>
          <a:ea typeface="+mn-ea"/>
        </a:defRPr>
      </a:lvl4pPr>
      <a:lvl5pPr marL="1080000" indent="-1920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 sz="1800">
          <a:solidFill>
            <a:schemeClr val="accent6"/>
          </a:solidFill>
          <a:latin typeface="+mn-lt"/>
          <a:ea typeface="+mn-ea"/>
        </a:defRPr>
      </a:lvl5pPr>
      <a:lvl6pPr marL="2366963" indent="-1920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chemeClr val="bg2"/>
          </a:solidFill>
          <a:latin typeface="+mn-lt"/>
          <a:ea typeface="+mn-ea"/>
        </a:defRPr>
      </a:lvl6pPr>
      <a:lvl7pPr marL="2824163" indent="-1920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chemeClr val="bg2"/>
          </a:solidFill>
          <a:latin typeface="+mn-lt"/>
          <a:ea typeface="+mn-ea"/>
        </a:defRPr>
      </a:lvl7pPr>
      <a:lvl8pPr marL="3281363" indent="-1920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chemeClr val="bg2"/>
          </a:solidFill>
          <a:latin typeface="+mn-lt"/>
          <a:ea typeface="+mn-ea"/>
        </a:defRPr>
      </a:lvl8pPr>
      <a:lvl9pPr marL="3738563" indent="-192088" algn="l" rtl="0" eaLnBrk="1" fontAlgn="base" hangingPunct="1">
        <a:lnSpc>
          <a:spcPct val="120000"/>
        </a:lnSpc>
        <a:spcBef>
          <a:spcPct val="20000"/>
        </a:spcBef>
        <a:spcAft>
          <a:spcPct val="0"/>
        </a:spcAft>
        <a:buFont typeface="Times" charset="0"/>
        <a:buChar char="•"/>
        <a:defRPr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Jan Bert van </a:t>
            </a:r>
            <a:r>
              <a:rPr lang="en-US" err="1" smtClean="0"/>
              <a:t>Klinken</a:t>
            </a:r>
            <a:endParaRPr lang="nl-NL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mtClean="0"/>
              <a:t>Online BIOS QTL atlases</a:t>
            </a:r>
            <a:endParaRPr lang="nl-NL" sz="3600"/>
          </a:p>
        </p:txBody>
      </p:sp>
      <p:pic>
        <p:nvPicPr>
          <p:cNvPr id="2050" name="Picture 2" descr="Image result for bbmr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870" y="5728185"/>
            <a:ext cx="1262275" cy="61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4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1" t="2566" r="4430" b="3708"/>
          <a:stretch/>
        </p:blipFill>
        <p:spPr bwMode="auto">
          <a:xfrm>
            <a:off x="4697450" y="3012277"/>
            <a:ext cx="3872809" cy="225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6160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Prototype development</a:t>
            </a:r>
            <a:endParaRPr lang="en-GB" sz="2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56261" y="1003183"/>
            <a:ext cx="8291512" cy="5113338"/>
          </a:xfrm>
        </p:spPr>
        <p:txBody>
          <a:bodyPr/>
          <a:lstStyle/>
          <a:p>
            <a:r>
              <a:rPr lang="nl-NL" sz="2200"/>
              <a:t>Alpha version of new QTL browser      (query: </a:t>
            </a:r>
            <a:r>
              <a:rPr lang="nl-NL" sz="2200" i="1"/>
              <a:t>OPLAH</a:t>
            </a:r>
            <a:r>
              <a:rPr lang="nl-NL" sz="2200"/>
              <a:t>)</a:t>
            </a:r>
            <a:endParaRPr lang="nl-NL" sz="2200" i="1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46"/>
          <a:stretch/>
        </p:blipFill>
        <p:spPr bwMode="auto">
          <a:xfrm>
            <a:off x="0" y="1499953"/>
            <a:ext cx="9140407" cy="4938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34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Prototype development</a:t>
            </a:r>
            <a:endParaRPr lang="en-GB" sz="2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56261" y="1003183"/>
            <a:ext cx="8291512" cy="5113338"/>
          </a:xfrm>
        </p:spPr>
        <p:txBody>
          <a:bodyPr/>
          <a:lstStyle/>
          <a:p>
            <a:r>
              <a:rPr lang="nl-NL" sz="2200"/>
              <a:t>Alpha version of new QTL browser      (query: </a:t>
            </a:r>
            <a:r>
              <a:rPr lang="nl-NL" sz="2200" i="1"/>
              <a:t>OPLAH</a:t>
            </a:r>
            <a:r>
              <a:rPr lang="nl-NL" sz="2200"/>
              <a:t>)</a:t>
            </a:r>
            <a:endParaRPr lang="nl-NL" sz="2200" i="1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5"/>
          <a:stretch/>
        </p:blipFill>
        <p:spPr bwMode="auto">
          <a:xfrm>
            <a:off x="0" y="1499953"/>
            <a:ext cx="9144000" cy="49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095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Prototype development</a:t>
            </a:r>
            <a:endParaRPr lang="en-GB" sz="2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56261" y="1003183"/>
            <a:ext cx="8291512" cy="5113338"/>
          </a:xfrm>
        </p:spPr>
        <p:txBody>
          <a:bodyPr/>
          <a:lstStyle/>
          <a:p>
            <a:r>
              <a:rPr lang="nl-NL" sz="2200"/>
              <a:t>Alpha version of new QTL browser      (query: </a:t>
            </a:r>
            <a:r>
              <a:rPr lang="nl-NL" sz="2200" i="1"/>
              <a:t>OPLAH</a:t>
            </a:r>
            <a:r>
              <a:rPr lang="nl-NL" sz="2200"/>
              <a:t>)</a:t>
            </a:r>
            <a:endParaRPr lang="nl-NL" sz="2200" i="1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51"/>
          <a:stretch/>
        </p:blipFill>
        <p:spPr bwMode="auto">
          <a:xfrm>
            <a:off x="0" y="1499953"/>
            <a:ext cx="9144000" cy="4976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50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Prototype development</a:t>
            </a:r>
            <a:endParaRPr lang="en-GB" sz="2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56261" y="1003183"/>
            <a:ext cx="8291512" cy="5113338"/>
          </a:xfrm>
        </p:spPr>
        <p:txBody>
          <a:bodyPr/>
          <a:lstStyle/>
          <a:p>
            <a:r>
              <a:rPr lang="nl-NL" sz="2200"/>
              <a:t>Alpha version of new QTL browser      (query: </a:t>
            </a:r>
            <a:r>
              <a:rPr lang="nl-NL" sz="2200" i="1" smtClean="0"/>
              <a:t>SORT1</a:t>
            </a:r>
            <a:r>
              <a:rPr lang="nl-NL" sz="2200" smtClean="0"/>
              <a:t>)</a:t>
            </a:r>
            <a:endParaRPr lang="nl-NL" sz="2200" i="1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5"/>
          <a:stretch/>
        </p:blipFill>
        <p:spPr bwMode="auto">
          <a:xfrm>
            <a:off x="1" y="1499954"/>
            <a:ext cx="9144000" cy="493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813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Prototype development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291512" cy="5275066"/>
          </a:xfrm>
        </p:spPr>
        <p:txBody>
          <a:bodyPr/>
          <a:lstStyle/>
          <a:p>
            <a:r>
              <a:rPr lang="nl-NL" sz="1800" smtClean="0"/>
              <a:t>SNP query   -&gt;   list of SNPs in LD   -&gt;   find meQTLs                  -&gt;   list CpG sites</a:t>
            </a:r>
            <a:br>
              <a:rPr lang="nl-NL" sz="1800" smtClean="0"/>
            </a:br>
            <a:r>
              <a:rPr lang="nl-NL" sz="1800" smtClean="0"/>
              <a:t>                                                            -&gt;   find eQTLs                      -&gt;   list of genes</a:t>
            </a:r>
            <a:br>
              <a:rPr lang="nl-NL" sz="1800" smtClean="0"/>
            </a:br>
            <a:r>
              <a:rPr lang="nl-NL" sz="180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-&gt;   find QTLs                        -&gt;   list of phenotypes</a:t>
            </a:r>
            <a:br>
              <a:rPr lang="nl-NL" sz="180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1800" smtClean="0"/>
              <a:t>                                                            -&gt;   CpG chr pos overlap                 -&gt;   list of CpG sites</a:t>
            </a:r>
            <a:br>
              <a:rPr lang="nl-NL" sz="1800" smtClean="0"/>
            </a:br>
            <a:r>
              <a:rPr lang="nl-NL" sz="1800" smtClean="0"/>
              <a:t>                                                            -&gt;   5' UTR/exon chr pos overlap   -&gt;   list of genes</a:t>
            </a:r>
            <a:br>
              <a:rPr lang="nl-NL" sz="1800" smtClean="0"/>
            </a:br>
            <a:r>
              <a:rPr lang="nl-NL" sz="1800" smtClean="0"/>
              <a:t/>
            </a:r>
            <a:br>
              <a:rPr lang="nl-NL" sz="1800" smtClean="0"/>
            </a:br>
            <a:r>
              <a:rPr lang="nl-NL" sz="1800" smtClean="0"/>
              <a:t>                            list of CpG sites     -&gt;   find eQTMs                    -&gt;   list of genes</a:t>
            </a:r>
            <a:br>
              <a:rPr lang="nl-NL" sz="1800" smtClean="0"/>
            </a:br>
            <a:r>
              <a:rPr lang="nl-NL" sz="1800" smtClean="0">
                <a:solidFill>
                  <a:schemeClr val="bg1">
                    <a:lumMod val="65000"/>
                  </a:schemeClr>
                </a:solidFill>
              </a:rPr>
              <a:t>                                                            -&gt;   find associated phenotypes   -&gt; list of phenotypes</a:t>
            </a:r>
            <a:br>
              <a:rPr lang="nl-NL" sz="180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1800" smtClean="0">
                <a:solidFill>
                  <a:schemeClr val="bg1">
                    <a:lumMod val="65000"/>
                  </a:schemeClr>
                </a:solidFill>
              </a:rPr>
              <a:t/>
            </a:r>
            <a:br>
              <a:rPr lang="nl-NL" sz="1800" smtClean="0">
                <a:solidFill>
                  <a:schemeClr val="bg1">
                    <a:lumMod val="65000"/>
                  </a:schemeClr>
                </a:solidFill>
              </a:rPr>
            </a:br>
            <a:r>
              <a:rPr lang="nl-NL" sz="1800" smtClean="0"/>
              <a:t>                            list of genes           -&gt;   find related diseases    -&gt;   list of phenotypes</a:t>
            </a:r>
            <a:br>
              <a:rPr lang="nl-NL" sz="1800" smtClean="0"/>
            </a:br>
            <a:r>
              <a:rPr lang="nl-NL" sz="1800" smtClean="0"/>
              <a:t/>
            </a:r>
            <a:br>
              <a:rPr lang="nl-NL" sz="1800" smtClean="0"/>
            </a:br>
            <a:r>
              <a:rPr lang="nl-NL" sz="1800"/>
              <a:t>For each SNP, CpG site, gene and phenotype, gather functional information from external </a:t>
            </a:r>
            <a:r>
              <a:rPr lang="nl-NL" sz="1800" smtClean="0"/>
              <a:t>databases and hyperlinks to database entries.</a:t>
            </a:r>
            <a:br>
              <a:rPr lang="nl-NL" sz="1800" smtClean="0"/>
            </a:br>
            <a:r>
              <a:rPr lang="nl-NL" sz="1800" smtClean="0"/>
              <a:t/>
            </a:r>
            <a:br>
              <a:rPr lang="nl-NL" sz="1800" smtClean="0"/>
            </a:br>
            <a:r>
              <a:rPr lang="nl-NL" sz="1800" smtClean="0"/>
              <a:t>Show </a:t>
            </a:r>
            <a:r>
              <a:rPr lang="nl-NL" sz="1800"/>
              <a:t>resulting SNPs, CpG sites, genes, phenotypes and intermediate associations in a layered </a:t>
            </a:r>
            <a:r>
              <a:rPr lang="nl-NL" sz="1800" smtClean="0"/>
              <a:t>graph.</a:t>
            </a:r>
            <a:endParaRPr lang="nl-NL" sz="1800"/>
          </a:p>
          <a:p>
            <a:endParaRPr lang="nl-NL" sz="180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34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6738" y="647289"/>
            <a:ext cx="8291512" cy="5497513"/>
          </a:xfrm>
          <a:noFill/>
        </p:spPr>
        <p:txBody>
          <a:bodyPr/>
          <a:lstStyle/>
          <a:p>
            <a:r>
              <a:rPr lang="en-US" smtClean="0"/>
              <a:t>Exploit database integration pipeline developed for QTL annotation</a:t>
            </a:r>
            <a:endParaRPr lang="nl-NL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6738" y="18854"/>
            <a:ext cx="7281862" cy="501649"/>
          </a:xfrm>
        </p:spPr>
        <p:txBody>
          <a:bodyPr/>
          <a:lstStyle/>
          <a:p>
            <a:r>
              <a:rPr lang="en-US" sz="2600" smtClean="0"/>
              <a:t>Prototype development</a:t>
            </a:r>
            <a:endParaRPr lang="en-GB" sz="260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92" b="-1432"/>
          <a:stretch/>
        </p:blipFill>
        <p:spPr bwMode="auto">
          <a:xfrm>
            <a:off x="0" y="1160348"/>
            <a:ext cx="9145895" cy="5697652"/>
          </a:xfrm>
          <a:prstGeom prst="rect">
            <a:avLst/>
          </a:prstGeom>
          <a:solidFill>
            <a:srgbClr val="B4E6FF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66436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Case study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291512" cy="5190224"/>
          </a:xfrm>
        </p:spPr>
        <p:txBody>
          <a:bodyPr/>
          <a:lstStyle/>
          <a:p>
            <a:r>
              <a:rPr lang="nl-NL" sz="2200" smtClean="0"/>
              <a:t>Reanalysis of metabolite GWAS results of Suhre </a:t>
            </a:r>
            <a:r>
              <a:rPr lang="nl-NL" sz="2200" i="1" smtClean="0"/>
              <a:t>et al</a:t>
            </a:r>
            <a:r>
              <a:rPr lang="nl-NL" sz="2200" smtClean="0"/>
              <a:t> (Nature, 2011)</a:t>
            </a:r>
          </a:p>
          <a:p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>Creating SNP reports for all QTLs, we found that </a:t>
            </a:r>
            <a:r>
              <a:rPr lang="nl-NL" sz="2200" b="1" i="1" smtClean="0"/>
              <a:t>LDHA</a:t>
            </a:r>
            <a:r>
              <a:rPr lang="nl-NL" sz="2200" smtClean="0"/>
              <a:t> is the most logical candidate gene that could explain the the effect on the metabolite levels </a:t>
            </a:r>
            <a:r>
              <a:rPr lang="nl-NL" sz="1800" smtClean="0"/>
              <a:t>(Heemskerk </a:t>
            </a:r>
            <a:r>
              <a:rPr lang="nl-NL" sz="1800" i="1" smtClean="0"/>
              <a:t>et al</a:t>
            </a:r>
            <a:r>
              <a:rPr lang="nl-NL" sz="1800" smtClean="0"/>
              <a:t>, EJHG, 2015)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pic>
        <p:nvPicPr>
          <p:cNvPr id="7" name="Picture 11" descr="Thum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7" b="15634"/>
          <a:stretch>
            <a:fillRect/>
          </a:stretch>
        </p:blipFill>
        <p:spPr bwMode="auto">
          <a:xfrm>
            <a:off x="6981349" y="2075893"/>
            <a:ext cx="1510883" cy="11799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6166" y="3489915"/>
            <a:ext cx="1556667" cy="116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 bwMode="auto">
          <a:xfrm flipH="1">
            <a:off x="6970602" y="3489915"/>
            <a:ext cx="1582231" cy="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accent6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13" name="Picture 5" descr="C:\Work\Work\VanKlinken_Reanalysis_mGWAS_data\figs\LD_plot1.t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3" t="12071" r="30884" b="31966"/>
          <a:stretch/>
        </p:blipFill>
        <p:spPr bwMode="auto">
          <a:xfrm>
            <a:off x="546759" y="2055050"/>
            <a:ext cx="3808429" cy="2271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 bwMode="auto">
          <a:xfrm flipH="1">
            <a:off x="4898275" y="3489915"/>
            <a:ext cx="1582231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6">
                <a:lumMod val="95000"/>
                <a:lumOff val="5000"/>
              </a:schemeClr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5143377" y="2971142"/>
            <a:ext cx="1350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smtClean="0">
                <a:solidFill>
                  <a:schemeClr val="accent6"/>
                </a:solidFill>
                <a:latin typeface="+mn-lt"/>
              </a:rPr>
              <a:t>HPS5</a:t>
            </a:r>
            <a:r>
              <a:rPr lang="en-US" sz="1800" smtClean="0">
                <a:solidFill>
                  <a:schemeClr val="accent6"/>
                </a:solidFill>
                <a:latin typeface="+mn-lt"/>
              </a:rPr>
              <a:t> ???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93356" y="3172126"/>
            <a:ext cx="176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accent6"/>
                </a:solidFill>
                <a:latin typeface="+mn-lt"/>
              </a:rPr>
              <a:t>3-methyl-2-oxobutyrate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893356" y="4549845"/>
            <a:ext cx="176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accent6"/>
                </a:solidFill>
                <a:latin typeface="Symbol" pitchFamily="18" charset="2"/>
              </a:rPr>
              <a:t>a</a:t>
            </a:r>
            <a:r>
              <a:rPr lang="en-US" sz="1200">
                <a:solidFill>
                  <a:schemeClr val="accent6"/>
                </a:solidFill>
                <a:latin typeface="+mn-lt"/>
              </a:rPr>
              <a:t>-hydroxyisovalerate</a:t>
            </a:r>
          </a:p>
        </p:txBody>
      </p:sp>
    </p:spTree>
    <p:extLst>
      <p:ext uri="{BB962C8B-B14F-4D97-AF65-F5344CB8AC3E}">
        <p14:creationId xmlns:p14="http://schemas.microsoft.com/office/powerpoint/2010/main" val="217257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6738" y="647289"/>
            <a:ext cx="8291512" cy="5497513"/>
          </a:xfrm>
          <a:noFill/>
        </p:spPr>
        <p:txBody>
          <a:bodyPr/>
          <a:lstStyle/>
          <a:p>
            <a:r>
              <a:rPr lang="nl-NL"/>
              <a:t>We showed that LDH can catalyze </a:t>
            </a:r>
            <a:r>
              <a:rPr lang="nl-NL" smtClean="0"/>
              <a:t>this </a:t>
            </a:r>
            <a:r>
              <a:rPr lang="nl-NL"/>
              <a:t>conversion </a:t>
            </a:r>
            <a:r>
              <a:rPr lang="nl-NL" i="1"/>
              <a:t>in vitro, </a:t>
            </a:r>
            <a:r>
              <a:rPr lang="nl-NL"/>
              <a:t>suggesting that </a:t>
            </a:r>
            <a:r>
              <a:rPr lang="nl-NL" smtClean="0"/>
              <a:t>lactate dehydrogenase plays </a:t>
            </a:r>
            <a:r>
              <a:rPr lang="nl-NL"/>
              <a:t>a role in branched-chain amino acid metabolism</a:t>
            </a:r>
            <a:r>
              <a:rPr lang="nl-NL" smtClean="0"/>
              <a:t>.</a:t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>Integration with ENCODE</a:t>
            </a:r>
            <a:br>
              <a:rPr lang="nl-NL" smtClean="0"/>
            </a:br>
            <a:r>
              <a:rPr lang="nl-NL" smtClean="0"/>
              <a:t>data showed chromatin</a:t>
            </a:r>
            <a:br>
              <a:rPr lang="nl-NL" smtClean="0"/>
            </a:br>
            <a:r>
              <a:rPr lang="nl-NL" smtClean="0"/>
              <a:t>interaction between </a:t>
            </a:r>
            <a:br>
              <a:rPr lang="nl-NL" smtClean="0"/>
            </a:br>
            <a:r>
              <a:rPr lang="nl-NL" smtClean="0"/>
              <a:t>rs2403254 and the </a:t>
            </a:r>
            <a:r>
              <a:rPr lang="nl-NL" i="1" smtClean="0"/>
              <a:t>LDHA</a:t>
            </a:r>
            <a:r>
              <a:rPr lang="nl-NL" smtClean="0"/>
              <a:t> TSS.</a:t>
            </a:r>
            <a:endParaRPr lang="nl-NL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6738" y="18854"/>
            <a:ext cx="7281862" cy="501649"/>
          </a:xfrm>
        </p:spPr>
        <p:txBody>
          <a:bodyPr/>
          <a:lstStyle/>
          <a:p>
            <a:r>
              <a:rPr lang="en-US" sz="2600" smtClean="0"/>
              <a:t>Case study</a:t>
            </a:r>
            <a:endParaRPr lang="en-GB" sz="2600"/>
          </a:p>
        </p:txBody>
      </p:sp>
      <p:pic>
        <p:nvPicPr>
          <p:cNvPr id="5" name="Picture 11" descr="Thum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7" b="15634"/>
          <a:stretch>
            <a:fillRect/>
          </a:stretch>
        </p:blipFill>
        <p:spPr bwMode="auto">
          <a:xfrm>
            <a:off x="3788013" y="1732667"/>
            <a:ext cx="1510883" cy="11799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076" y="1765188"/>
            <a:ext cx="1556667" cy="116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 flipH="1">
            <a:off x="5549458" y="2462358"/>
            <a:ext cx="681659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6">
                <a:lumMod val="95000"/>
                <a:lumOff val="5000"/>
              </a:schemeClr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717291" y="2827092"/>
            <a:ext cx="176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accent6"/>
                </a:solidFill>
                <a:latin typeface="+mn-lt"/>
              </a:rPr>
              <a:t>3-methyl-2-oxobutyrate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8267" y="2830191"/>
            <a:ext cx="176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accent6"/>
                </a:solidFill>
                <a:latin typeface="Symbol" pitchFamily="18" charset="2"/>
              </a:rPr>
              <a:t>a</a:t>
            </a:r>
            <a:r>
              <a:rPr lang="en-US" sz="1200">
                <a:solidFill>
                  <a:schemeClr val="accent6"/>
                </a:solidFill>
                <a:latin typeface="+mn-lt"/>
              </a:rPr>
              <a:t>-hydroxyisovalerate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1" t="4557" b="49502"/>
          <a:stretch/>
        </p:blipFill>
        <p:spPr bwMode="auto">
          <a:xfrm>
            <a:off x="703396" y="1332936"/>
            <a:ext cx="2435723" cy="207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 descr="C:\Work\Work\VanKlinken_Reanalysis_mGWAS_data\figs\LD_plot1.t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09" b="3071"/>
          <a:stretch/>
        </p:blipFill>
        <p:spPr bwMode="auto">
          <a:xfrm>
            <a:off x="3684232" y="3441795"/>
            <a:ext cx="5447227" cy="3421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3471" y="6493997"/>
            <a:ext cx="29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chemeClr val="accent6"/>
                </a:solidFill>
                <a:latin typeface="+mn-lt"/>
              </a:rPr>
              <a:t>Heemskerk </a:t>
            </a:r>
            <a:r>
              <a:rPr lang="en-US" sz="1800" i="1">
                <a:solidFill>
                  <a:schemeClr val="accent6"/>
                </a:solidFill>
                <a:latin typeface="+mn-lt"/>
              </a:rPr>
              <a:t>et al</a:t>
            </a:r>
            <a:r>
              <a:rPr lang="en-US" sz="1800" i="1" smtClean="0">
                <a:solidFill>
                  <a:schemeClr val="accent6"/>
                </a:solidFill>
                <a:latin typeface="+mn-lt"/>
              </a:rPr>
              <a:t>.,</a:t>
            </a:r>
            <a:r>
              <a:rPr lang="en-US" sz="180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US" sz="1800">
                <a:solidFill>
                  <a:schemeClr val="accent6"/>
                </a:solidFill>
                <a:latin typeface="+mn-lt"/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405231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6738" y="647289"/>
            <a:ext cx="8291512" cy="4037833"/>
          </a:xfrm>
          <a:noFill/>
        </p:spPr>
        <p:txBody>
          <a:bodyPr/>
          <a:lstStyle/>
          <a:p>
            <a:r>
              <a:rPr lang="nl-NL"/>
              <a:t>We showed that LDH can catalyze </a:t>
            </a:r>
            <a:r>
              <a:rPr lang="nl-NL" smtClean="0"/>
              <a:t>this </a:t>
            </a:r>
            <a:r>
              <a:rPr lang="nl-NL"/>
              <a:t>conversion </a:t>
            </a:r>
            <a:r>
              <a:rPr lang="nl-NL" i="1"/>
              <a:t>in vitro, </a:t>
            </a:r>
            <a:r>
              <a:rPr lang="nl-NL"/>
              <a:t>suggesting that </a:t>
            </a:r>
            <a:r>
              <a:rPr lang="nl-NL" smtClean="0"/>
              <a:t>lactate dehydrogenase plays </a:t>
            </a:r>
            <a:r>
              <a:rPr lang="nl-NL"/>
              <a:t>a role in branched-chain amino acid metabolism</a:t>
            </a:r>
            <a:r>
              <a:rPr lang="nl-NL" smtClean="0"/>
              <a:t>.</a:t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/>
            </a:r>
            <a:br>
              <a:rPr lang="nl-NL" smtClean="0"/>
            </a:br>
            <a:r>
              <a:rPr lang="nl-NL" smtClean="0"/>
              <a:t>Recent data from GTEx V6p confirmed that rs2403254 is an eQTL for </a:t>
            </a:r>
            <a:r>
              <a:rPr lang="nl-NL" i="1" smtClean="0"/>
              <a:t>LDHA</a:t>
            </a:r>
            <a:r>
              <a:rPr lang="nl-NL" smtClean="0"/>
              <a:t> in the muscle.</a:t>
            </a:r>
            <a:endParaRPr lang="nl-NL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6738" y="18854"/>
            <a:ext cx="7281862" cy="501649"/>
          </a:xfrm>
        </p:spPr>
        <p:txBody>
          <a:bodyPr/>
          <a:lstStyle/>
          <a:p>
            <a:r>
              <a:rPr lang="en-US" sz="2600" smtClean="0"/>
              <a:t>Case study</a:t>
            </a:r>
            <a:endParaRPr lang="en-GB" sz="2600"/>
          </a:p>
        </p:txBody>
      </p:sp>
      <p:pic>
        <p:nvPicPr>
          <p:cNvPr id="5" name="Picture 11" descr="Thum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7" b="15634"/>
          <a:stretch>
            <a:fillRect/>
          </a:stretch>
        </p:blipFill>
        <p:spPr bwMode="auto">
          <a:xfrm>
            <a:off x="3788013" y="1732667"/>
            <a:ext cx="1510883" cy="1179987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1076" y="1765188"/>
            <a:ext cx="1556667" cy="1168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 flipH="1">
            <a:off x="5549458" y="2462358"/>
            <a:ext cx="681659" cy="0"/>
          </a:xfrm>
          <a:prstGeom prst="line">
            <a:avLst/>
          </a:prstGeom>
          <a:solidFill>
            <a:schemeClr val="accent1"/>
          </a:solidFill>
          <a:ln w="44450" cap="flat" cmpd="sng" algn="ctr">
            <a:solidFill>
              <a:schemeClr val="accent6">
                <a:lumMod val="95000"/>
                <a:lumOff val="5000"/>
              </a:schemeClr>
            </a:solidFill>
            <a:prstDash val="solid"/>
            <a:round/>
            <a:headEnd type="stealth" w="lg" len="lg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" name="TextBox 7"/>
          <p:cNvSpPr txBox="1"/>
          <p:nvPr/>
        </p:nvSpPr>
        <p:spPr>
          <a:xfrm>
            <a:off x="3717291" y="2827092"/>
            <a:ext cx="176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accent6"/>
                </a:solidFill>
                <a:latin typeface="+mn-lt"/>
              </a:rPr>
              <a:t>3-methyl-2-oxobutyrate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8267" y="2830191"/>
            <a:ext cx="17622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chemeClr val="accent6"/>
                </a:solidFill>
                <a:latin typeface="Symbol" pitchFamily="18" charset="2"/>
              </a:rPr>
              <a:t>a</a:t>
            </a:r>
            <a:r>
              <a:rPr lang="en-US" sz="1200">
                <a:solidFill>
                  <a:schemeClr val="accent6"/>
                </a:solidFill>
                <a:latin typeface="+mn-lt"/>
              </a:rPr>
              <a:t>-hydroxyisovalerate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1" t="4557" b="49502"/>
          <a:stretch/>
        </p:blipFill>
        <p:spPr bwMode="auto">
          <a:xfrm>
            <a:off x="703396" y="1332936"/>
            <a:ext cx="2435723" cy="2070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" t="25264" r="3068" b="28326"/>
          <a:stretch/>
        </p:blipFill>
        <p:spPr bwMode="auto">
          <a:xfrm>
            <a:off x="0" y="4334612"/>
            <a:ext cx="9144000" cy="252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3471" y="6493997"/>
            <a:ext cx="2935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>
                <a:solidFill>
                  <a:schemeClr val="accent6"/>
                </a:solidFill>
                <a:latin typeface="+mn-lt"/>
              </a:rPr>
              <a:t>Heemskerk </a:t>
            </a:r>
            <a:r>
              <a:rPr lang="en-US" sz="1800" i="1">
                <a:solidFill>
                  <a:schemeClr val="accent6"/>
                </a:solidFill>
                <a:latin typeface="+mn-lt"/>
              </a:rPr>
              <a:t>et al</a:t>
            </a:r>
            <a:r>
              <a:rPr lang="en-US" sz="1800" i="1" smtClean="0">
                <a:solidFill>
                  <a:schemeClr val="accent6"/>
                </a:solidFill>
                <a:latin typeface="+mn-lt"/>
              </a:rPr>
              <a:t>.,</a:t>
            </a:r>
            <a:r>
              <a:rPr lang="en-US" sz="1800" smtClean="0">
                <a:solidFill>
                  <a:schemeClr val="accent6"/>
                </a:solidFill>
                <a:latin typeface="+mn-lt"/>
              </a:rPr>
              <a:t> </a:t>
            </a:r>
            <a:r>
              <a:rPr lang="en-US" sz="1800">
                <a:solidFill>
                  <a:schemeClr val="accent6"/>
                </a:solidFill>
                <a:latin typeface="+mn-lt"/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305931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Current and future work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291512" cy="511333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nl-NL" sz="2200" smtClean="0"/>
          </a:p>
          <a:p>
            <a:pPr marL="457200" indent="-457200">
              <a:buFont typeface="+mj-lt"/>
              <a:buAutoNum type="arabicPeriod"/>
            </a:pPr>
            <a:r>
              <a:rPr lang="nl-NL" sz="2200" smtClean="0"/>
              <a:t>Finish prototype </a:t>
            </a:r>
            <a:r>
              <a:rPr lang="nl-NL" sz="1800" smtClean="0"/>
              <a:t>(implement LD computation, enable different types of queries) </a:t>
            </a:r>
          </a:p>
          <a:p>
            <a:pPr marL="457200" indent="-457200">
              <a:buFont typeface="+mj-lt"/>
              <a:buAutoNum type="arabicPeriod"/>
            </a:pPr>
            <a:endParaRPr lang="nl-NL" sz="2200"/>
          </a:p>
          <a:p>
            <a:pPr marL="457200" indent="-457200">
              <a:buFont typeface="+mj-lt"/>
              <a:buAutoNum type="arabicPeriod"/>
            </a:pPr>
            <a:r>
              <a:rPr lang="nl-NL" sz="2200"/>
              <a:t>F</a:t>
            </a:r>
            <a:r>
              <a:rPr lang="nl-NL" sz="2200" smtClean="0"/>
              <a:t>ront end: develop dynamic web application to display query results as a layered network.</a:t>
            </a:r>
            <a:br>
              <a:rPr lang="nl-NL" sz="2200" smtClean="0"/>
            </a:br>
            <a:endParaRPr lang="nl-NL" sz="2200" smtClean="0"/>
          </a:p>
          <a:p>
            <a:pPr marL="457200" indent="-457200">
              <a:buFont typeface="+mj-lt"/>
              <a:buAutoNum type="arabicPeriod"/>
            </a:pPr>
            <a:r>
              <a:rPr lang="nl-NL" sz="2200" smtClean="0"/>
              <a:t>Back end: c</a:t>
            </a:r>
            <a:r>
              <a:rPr lang="en-GB" sz="2200" smtClean="0"/>
              <a:t>onvert </a:t>
            </a:r>
            <a:r>
              <a:rPr lang="en-GB" sz="2200"/>
              <a:t>existing MATLAB scripts into server-side scripts (</a:t>
            </a:r>
            <a:r>
              <a:rPr lang="en-GB" sz="2200" smtClean="0"/>
              <a:t>JavaScript+Node.js, </a:t>
            </a:r>
            <a:r>
              <a:rPr lang="en-GB" sz="2200"/>
              <a:t>Perl, </a:t>
            </a:r>
            <a:r>
              <a:rPr lang="en-GB" sz="2200" smtClean="0"/>
              <a:t>Python) and </a:t>
            </a:r>
            <a:r>
              <a:rPr lang="en-GB" sz="2200"/>
              <a:t>store database content in </a:t>
            </a:r>
            <a:r>
              <a:rPr lang="en-GB" sz="2200" smtClean="0"/>
              <a:t>a format </a:t>
            </a:r>
            <a:r>
              <a:rPr lang="en-GB" sz="2200"/>
              <a:t>that can be efficiently queried </a:t>
            </a:r>
            <a:r>
              <a:rPr lang="en-GB" sz="2200" smtClean="0"/>
              <a:t>(</a:t>
            </a:r>
            <a:r>
              <a:rPr lang="en-GB" sz="2200"/>
              <a:t>CSV, JSON, RDF, </a:t>
            </a:r>
            <a:r>
              <a:rPr lang="en-GB" sz="2200" smtClean="0"/>
              <a:t>MySQL</a:t>
            </a:r>
            <a:r>
              <a:rPr lang="en-GB" sz="2200"/>
              <a:t>, levelDB</a:t>
            </a:r>
            <a:r>
              <a:rPr lang="en-GB" sz="2200" smtClean="0"/>
              <a:t>).</a:t>
            </a:r>
            <a:endParaRPr lang="nl-NL" sz="22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16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err="1" smtClean="0"/>
              <a:t>Introduction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200" smtClean="0"/>
              <a:t>In BBMRI-NL a unique collection of omics datasets have been generated, reflecting different layers of biological processes</a:t>
            </a:r>
            <a:endParaRPr lang="nl-NL" sz="22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1545694" y="4449843"/>
            <a:ext cx="21477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epigenome</a:t>
            </a:r>
            <a:r>
              <a:rPr lang="en-US" sz="1200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 (CpG methylation)</a:t>
            </a:r>
            <a:endParaRPr lang="en-US" sz="1200">
              <a:solidFill>
                <a:schemeClr val="accent6">
                  <a:lumMod val="95000"/>
                  <a:lumOff val="5000"/>
                </a:schemeClr>
              </a:solidFill>
              <a:latin typeface="+mn-lt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748120" y="3043360"/>
            <a:ext cx="3506720" cy="2435998"/>
            <a:chOff x="5292276" y="3615168"/>
            <a:chExt cx="3506720" cy="2435998"/>
          </a:xfrm>
        </p:grpSpPr>
        <p:sp>
          <p:nvSpPr>
            <p:cNvPr id="16" name="Flowchart: Data 15"/>
            <p:cNvSpPr/>
            <p:nvPr/>
          </p:nvSpPr>
          <p:spPr bwMode="auto">
            <a:xfrm rot="754149">
              <a:off x="5292277" y="5086317"/>
              <a:ext cx="3506716" cy="964849"/>
            </a:xfrm>
            <a:prstGeom prst="flowChartInputOutput">
              <a:avLst/>
            </a:prstGeom>
            <a:solidFill>
              <a:srgbClr val="79C1D5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7" name="Flowchart: Data 16"/>
            <p:cNvSpPr/>
            <p:nvPr/>
          </p:nvSpPr>
          <p:spPr bwMode="auto">
            <a:xfrm rot="754149">
              <a:off x="5292278" y="4595691"/>
              <a:ext cx="3506716" cy="964849"/>
            </a:xfrm>
            <a:prstGeom prst="flowChartInputOutput">
              <a:avLst/>
            </a:prstGeom>
            <a:solidFill>
              <a:srgbClr val="B49DC7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8" name="Flowchart: Data 17"/>
            <p:cNvSpPr/>
            <p:nvPr/>
          </p:nvSpPr>
          <p:spPr bwMode="auto">
            <a:xfrm rot="754149">
              <a:off x="5292280" y="4103789"/>
              <a:ext cx="3506716" cy="964849"/>
            </a:xfrm>
            <a:prstGeom prst="flowChartInputOutput">
              <a:avLst/>
            </a:prstGeom>
            <a:solidFill>
              <a:srgbClr val="C1EA64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9" name="Flowchart: Data 18"/>
            <p:cNvSpPr/>
            <p:nvPr/>
          </p:nvSpPr>
          <p:spPr bwMode="auto">
            <a:xfrm rot="754149">
              <a:off x="5292276" y="3615168"/>
              <a:ext cx="3506716" cy="964849"/>
            </a:xfrm>
            <a:prstGeom prst="flowChartInputOutput">
              <a:avLst/>
            </a:prstGeom>
            <a:solidFill>
              <a:srgbClr val="D6B496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400577" y="4940470"/>
            <a:ext cx="2294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genome</a:t>
            </a:r>
            <a:r>
              <a:rPr lang="en-US" sz="1200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 (whole-genome seq)</a:t>
            </a:r>
            <a:endParaRPr lang="en-US" sz="1200">
              <a:solidFill>
                <a:schemeClr val="accent6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99195" y="3957067"/>
            <a:ext cx="2294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transcriptome </a:t>
            </a:r>
            <a:r>
              <a:rPr lang="en-US" sz="1200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(RNA-seq)</a:t>
            </a:r>
            <a:endParaRPr lang="en-US" sz="1200">
              <a:solidFill>
                <a:schemeClr val="accent6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00652" y="3471323"/>
            <a:ext cx="22944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metabolome </a:t>
            </a:r>
            <a:r>
              <a:rPr lang="en-US" sz="1200" smtClean="0">
                <a:solidFill>
                  <a:schemeClr val="accent6">
                    <a:lumMod val="95000"/>
                    <a:lumOff val="5000"/>
                  </a:schemeClr>
                </a:solidFill>
                <a:latin typeface="+mn-lt"/>
              </a:rPr>
              <a:t>(NMR)</a:t>
            </a:r>
            <a:endParaRPr lang="en-US" sz="1200">
              <a:solidFill>
                <a:schemeClr val="accent6">
                  <a:lumMod val="95000"/>
                  <a:lumOff val="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441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Conclusion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0" y="1144588"/>
            <a:ext cx="8399203" cy="5113338"/>
          </a:xfrm>
        </p:spPr>
        <p:txBody>
          <a:bodyPr/>
          <a:lstStyle/>
          <a:p>
            <a:endParaRPr lang="nl-NL" sz="220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sz="2200"/>
              <a:t>T</a:t>
            </a:r>
            <a:r>
              <a:rPr lang="nl-NL" sz="2200" smtClean="0"/>
              <a:t>ask of BIOS to develop a user-friendly and sustainable </a:t>
            </a:r>
            <a:br>
              <a:rPr lang="nl-NL" sz="2200" smtClean="0"/>
            </a:br>
            <a:r>
              <a:rPr lang="nl-NL" sz="2200" smtClean="0"/>
              <a:t>web application to browse QTL results.</a:t>
            </a:r>
            <a:br>
              <a:rPr lang="nl-NL" sz="2200" smtClean="0"/>
            </a:br>
            <a:endParaRPr lang="nl-NL" sz="220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First version online: </a:t>
            </a:r>
            <a:r>
              <a:rPr lang="nl-NL" sz="2200" u="sng">
                <a:solidFill>
                  <a:srgbClr val="0070C0"/>
                </a:solidFill>
              </a:rPr>
              <a:t>http://genenetwork.nl/biosqtlbrowser </a:t>
            </a:r>
            <a:r>
              <a:rPr lang="nl-NL" sz="2200" smtClean="0"/>
              <a:t> .</a:t>
            </a:r>
            <a:r>
              <a:rPr lang="nl-NL" sz="2200" u="sng" smtClean="0">
                <a:solidFill>
                  <a:srgbClr val="0070C0"/>
                </a:solidFill>
              </a:rPr>
              <a:t/>
            </a:r>
            <a:br>
              <a:rPr lang="nl-NL" sz="2200" u="sng" smtClean="0">
                <a:solidFill>
                  <a:srgbClr val="0070C0"/>
                </a:solidFill>
              </a:rPr>
            </a:br>
            <a:endParaRPr lang="nl-NL" sz="2200" u="sng">
              <a:solidFill>
                <a:srgbClr val="0070C0"/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Prototype of new browser has been developed that emphasizes layered structure in the data.</a:t>
            </a:r>
            <a:br>
              <a:rPr lang="nl-NL" sz="2200" smtClean="0"/>
            </a:br>
            <a:endParaRPr lang="nl-NL" sz="220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sz="2200" smtClean="0"/>
              <a:t>Which additional features will/should be added is open for discussion.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86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291512" cy="5408612"/>
          </a:xfrm>
        </p:spPr>
        <p:txBody>
          <a:bodyPr/>
          <a:lstStyle/>
          <a:p>
            <a:r>
              <a:rPr lang="nl-NL" sz="2200" b="1" dirty="0" smtClean="0"/>
              <a:t>Features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200" dirty="0" smtClean="0"/>
              <a:t>Report variants in strong Linkage Disequilibrium with top SNPs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200" dirty="0" smtClean="0"/>
              <a:t>Functional annotation of genetic variants and methylation sites </a:t>
            </a:r>
            <a:r>
              <a:rPr lang="nl-NL" sz="1800" dirty="0" smtClean="0"/>
              <a:t>(histone marks, DNAse activity, TF binding)</a:t>
            </a:r>
            <a:endParaRPr lang="nl-NL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sz="2200" dirty="0" smtClean="0"/>
              <a:t>Gather gene-specific knowledge from external databases</a:t>
            </a:r>
            <a:br>
              <a:rPr lang="nl-NL" sz="2200" dirty="0" smtClean="0"/>
            </a:br>
            <a:r>
              <a:rPr lang="nl-NL" sz="1800" dirty="0" smtClean="0"/>
              <a:t>(gene function, role in pathways, implication in disease)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200" dirty="0" smtClean="0"/>
              <a:t>Complex / composite queries </a:t>
            </a:r>
            <a:r>
              <a:rPr lang="nl-NL" sz="1800" dirty="0" smtClean="0"/>
              <a:t>(e.g. variant list and gene combinations)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200" dirty="0" smtClean="0"/>
              <a:t>Download query </a:t>
            </a:r>
            <a:r>
              <a:rPr lang="nl-NL" sz="2200" dirty="0" smtClean="0"/>
              <a:t>results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nl-NL" sz="2200" dirty="0"/>
              <a:t>Develop API to facilitate data </a:t>
            </a:r>
            <a:r>
              <a:rPr lang="nl-NL" sz="2200" dirty="0" smtClean="0"/>
              <a:t>access</a:t>
            </a:r>
            <a:endParaRPr lang="nl-NL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nl-NL" sz="2200" dirty="0" smtClean="0"/>
              <a:t>FAIR-ification of QTL results </a:t>
            </a:r>
            <a:r>
              <a:rPr lang="nl-NL" sz="1800" dirty="0" smtClean="0"/>
              <a:t>(</a:t>
            </a:r>
            <a:r>
              <a:rPr lang="nl-NL" sz="1800" u="sng" dirty="0" smtClean="0"/>
              <a:t>F</a:t>
            </a:r>
            <a:r>
              <a:rPr lang="nl-NL" sz="1800" dirty="0" smtClean="0"/>
              <a:t>indable </a:t>
            </a:r>
            <a:r>
              <a:rPr lang="nl-NL" sz="1800" u="sng" dirty="0" smtClean="0"/>
              <a:t>A</a:t>
            </a:r>
            <a:r>
              <a:rPr lang="nl-NL" sz="1800" dirty="0" smtClean="0"/>
              <a:t>ccessible </a:t>
            </a:r>
            <a:r>
              <a:rPr lang="nl-NL" sz="1800" u="sng" dirty="0" smtClean="0"/>
              <a:t>I</a:t>
            </a:r>
            <a:r>
              <a:rPr lang="nl-NL" sz="1800" dirty="0" smtClean="0"/>
              <a:t>nteroperable </a:t>
            </a:r>
            <a:r>
              <a:rPr lang="nl-NL" sz="1800" u="sng" dirty="0" smtClean="0"/>
              <a:t>R</a:t>
            </a:r>
            <a:r>
              <a:rPr lang="nl-NL" sz="1800" dirty="0" smtClean="0"/>
              <a:t>eusable)</a:t>
            </a:r>
            <a:endParaRPr lang="nl-NL" sz="2200" dirty="0" smtClean="0"/>
          </a:p>
          <a:p>
            <a:pPr marL="342900" indent="-342900">
              <a:buFont typeface="Arial" pitchFamily="34" charset="0"/>
              <a:buChar char="•"/>
            </a:pPr>
            <a:endParaRPr lang="nl-NL" sz="1600" dirty="0"/>
          </a:p>
          <a:p>
            <a:r>
              <a:rPr lang="nl-NL" sz="2800" b="1" i="1" dirty="0" smtClean="0">
                <a:solidFill>
                  <a:srgbClr val="FF0000"/>
                </a:solidFill>
              </a:rPr>
              <a:t>Open for discussion - all input is </a:t>
            </a:r>
            <a:r>
              <a:rPr lang="nl-NL" sz="2800" b="1" i="1" dirty="0" smtClean="0">
                <a:solidFill>
                  <a:srgbClr val="FF0000"/>
                </a:solidFill>
              </a:rPr>
              <a:t>welcome!</a:t>
            </a:r>
            <a:endParaRPr lang="nl-NL" b="1" dirty="0"/>
          </a:p>
          <a:p>
            <a:endParaRPr lang="nl-NL" sz="1100" b="1" dirty="0" smtClean="0"/>
          </a:p>
          <a:p>
            <a:pPr algn="ctr"/>
            <a:r>
              <a:rPr lang="nl-NL" b="1" dirty="0" smtClean="0"/>
              <a:t>j.b.van_klinken@lumc.nl</a:t>
            </a:r>
            <a:endParaRPr lang="nl-NL" sz="2800" b="1" i="1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66738" y="0"/>
            <a:ext cx="6524625" cy="854075"/>
          </a:xfrm>
        </p:spPr>
        <p:txBody>
          <a:bodyPr/>
          <a:lstStyle/>
          <a:p>
            <a:r>
              <a:rPr lang="nl-NL" sz="2600" smtClean="0"/>
              <a:t>BIOS QTL browser</a:t>
            </a:r>
            <a:endParaRPr lang="en-GB" sz="2600"/>
          </a:p>
        </p:txBody>
      </p:sp>
    </p:spTree>
    <p:extLst>
      <p:ext uri="{BB962C8B-B14F-4D97-AF65-F5344CB8AC3E}">
        <p14:creationId xmlns:p14="http://schemas.microsoft.com/office/powerpoint/2010/main" val="268250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err="1" smtClean="0"/>
              <a:t>Introduction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291512" cy="5113338"/>
          </a:xfrm>
        </p:spPr>
        <p:txBody>
          <a:bodyPr/>
          <a:lstStyle/>
          <a:p>
            <a:r>
              <a:rPr lang="nl-NL" sz="2200" smtClean="0"/>
              <a:t>The BIOS consortium aims at integrating these layers of data, in order to uncover molecular pathways involved in health and disease.</a:t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>Genome-wide association analyses between omics layers:</a:t>
            </a:r>
          </a:p>
          <a:p>
            <a:endParaRPr lang="nl-NL" sz="1800" smtClean="0"/>
          </a:p>
          <a:p>
            <a:r>
              <a:rPr lang="nl-NL" sz="1800" smtClean="0"/>
              <a:t>    genome -&gt; methylome 	    </a:t>
            </a:r>
            <a:r>
              <a:rPr lang="nl-NL" sz="1400" smtClean="0"/>
              <a:t>(meQTLs)</a:t>
            </a:r>
          </a:p>
          <a:p>
            <a:r>
              <a:rPr lang="nl-NL" sz="1800" smtClean="0"/>
              <a:t>    genome -&gt; transcriptome 	    </a:t>
            </a:r>
            <a:r>
              <a:rPr lang="nl-NL" sz="1400" smtClean="0"/>
              <a:t>(eQTLs: gene, exon, </a:t>
            </a:r>
            <a:br>
              <a:rPr lang="nl-NL" sz="1400" smtClean="0"/>
            </a:br>
            <a:r>
              <a:rPr lang="nl-NL" sz="1400" smtClean="0"/>
              <a:t>			     exon ratio, polyA ratio)</a:t>
            </a:r>
          </a:p>
          <a:p>
            <a:r>
              <a:rPr lang="nl-NL" sz="1800" smtClean="0">
                <a:solidFill>
                  <a:schemeClr val="bg1">
                    <a:lumMod val="65000"/>
                  </a:schemeClr>
                </a:solidFill>
              </a:rPr>
              <a:t>    genome -&gt; metabolome 	    </a:t>
            </a:r>
            <a:r>
              <a:rPr lang="nl-NL" sz="1400" smtClean="0">
                <a:solidFill>
                  <a:schemeClr val="bg1">
                    <a:lumMod val="65000"/>
                  </a:schemeClr>
                </a:solidFill>
              </a:rPr>
              <a:t>(metabolite QTLs)</a:t>
            </a:r>
          </a:p>
          <a:p>
            <a:r>
              <a:rPr lang="nl-NL" sz="1800" smtClean="0"/>
              <a:t>    methylome -&gt; transcriptome  </a:t>
            </a:r>
            <a:r>
              <a:rPr lang="nl-NL" sz="1400" smtClean="0"/>
              <a:t>(eQTMs)</a:t>
            </a:r>
          </a:p>
          <a:p>
            <a:r>
              <a:rPr lang="nl-NL" sz="1800" smtClean="0">
                <a:solidFill>
                  <a:schemeClr val="bg1">
                    <a:lumMod val="65000"/>
                  </a:schemeClr>
                </a:solidFill>
              </a:rPr>
              <a:t>    methylome -&gt; metabolome</a:t>
            </a:r>
          </a:p>
          <a:p>
            <a:r>
              <a:rPr lang="nl-NL" sz="1800" smtClean="0">
                <a:solidFill>
                  <a:schemeClr val="bg1">
                    <a:lumMod val="65000"/>
                  </a:schemeClr>
                </a:solidFill>
              </a:rPr>
              <a:t>    transcriptome -&gt; metabolome</a:t>
            </a:r>
          </a:p>
          <a:p>
            <a:r>
              <a:rPr lang="nl-NL" sz="180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endParaRPr lang="nl-NL" sz="18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5278093" y="3615168"/>
            <a:ext cx="3520903" cy="2435997"/>
            <a:chOff x="5278093" y="3615168"/>
            <a:chExt cx="3520903" cy="2435997"/>
          </a:xfrm>
        </p:grpSpPr>
        <p:sp>
          <p:nvSpPr>
            <p:cNvPr id="16" name="Flowchart: Data 15"/>
            <p:cNvSpPr/>
            <p:nvPr/>
          </p:nvSpPr>
          <p:spPr bwMode="auto">
            <a:xfrm rot="754149">
              <a:off x="5278093" y="5086316"/>
              <a:ext cx="3506716" cy="964849"/>
            </a:xfrm>
            <a:prstGeom prst="flowChartInputOutput">
              <a:avLst/>
            </a:prstGeom>
            <a:solidFill>
              <a:srgbClr val="79C1D5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7" name="Flowchart: Data 16"/>
            <p:cNvSpPr/>
            <p:nvPr/>
          </p:nvSpPr>
          <p:spPr bwMode="auto">
            <a:xfrm rot="754149">
              <a:off x="5292278" y="4595691"/>
              <a:ext cx="3506716" cy="964849"/>
            </a:xfrm>
            <a:prstGeom prst="flowChartInputOutput">
              <a:avLst/>
            </a:prstGeom>
            <a:solidFill>
              <a:srgbClr val="B49DC7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8" name="Flowchart: Data 17"/>
            <p:cNvSpPr/>
            <p:nvPr/>
          </p:nvSpPr>
          <p:spPr bwMode="auto">
            <a:xfrm rot="754149">
              <a:off x="5292280" y="4103789"/>
              <a:ext cx="3506716" cy="964849"/>
            </a:xfrm>
            <a:prstGeom prst="flowChartInputOutput">
              <a:avLst/>
            </a:prstGeom>
            <a:solidFill>
              <a:srgbClr val="C1EA64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9" name="Flowchart: Data 18"/>
            <p:cNvSpPr/>
            <p:nvPr/>
          </p:nvSpPr>
          <p:spPr bwMode="auto">
            <a:xfrm rot="754149">
              <a:off x="5292276" y="3615168"/>
              <a:ext cx="3506716" cy="964849"/>
            </a:xfrm>
            <a:prstGeom prst="flowChartInputOutput">
              <a:avLst/>
            </a:prstGeom>
            <a:solidFill>
              <a:srgbClr val="D6B496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5806911" y="5512278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7349762" y="5930541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528271" y="5584632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8377391" y="5636446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5753701" y="4973577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6942421" y="5152216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6329362" y="5069514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6810341" y="5372322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7816181" y="5528169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5705370" y="5030040"/>
              <a:ext cx="107091" cy="498129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 rot="3418054">
              <a:off x="7526913" y="5428127"/>
              <a:ext cx="122743" cy="569178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 rot="16387489" flipH="1">
              <a:off x="8059597" y="5265657"/>
              <a:ext cx="169377" cy="544826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6942421" y="4757504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8065706" y="4945345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6420333" y="4696197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8356752" y="4557981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 rot="20627155">
              <a:off x="6325857" y="5112954"/>
              <a:ext cx="135372" cy="524369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 rot="19570603" flipH="1">
              <a:off x="7150259" y="5132433"/>
              <a:ext cx="159504" cy="805801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 rot="1612151">
              <a:off x="7850699" y="4942165"/>
              <a:ext cx="135372" cy="578362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 rot="21343243" flipH="1">
              <a:off x="8374861" y="4612529"/>
              <a:ext cx="123810" cy="1025376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 rot="931670">
              <a:off x="6824700" y="4799011"/>
              <a:ext cx="84657" cy="566474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 rot="21177949" flipH="1">
              <a:off x="6982602" y="4812039"/>
              <a:ext cx="52312" cy="336398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6120613" y="404112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6962200" y="377188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7699028" y="439672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7" name="Freeform 46"/>
            <p:cNvSpPr/>
            <p:nvPr/>
          </p:nvSpPr>
          <p:spPr bwMode="auto">
            <a:xfrm rot="19840929" flipH="1">
              <a:off x="6286591" y="4053974"/>
              <a:ext cx="106864" cy="651273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8" name="Freeform 47"/>
            <p:cNvSpPr/>
            <p:nvPr/>
          </p:nvSpPr>
          <p:spPr bwMode="auto">
            <a:xfrm rot="4008882">
              <a:off x="7285676" y="4170347"/>
              <a:ext cx="97431" cy="775017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 rot="1960963">
              <a:off x="6638151" y="3740400"/>
              <a:ext cx="97431" cy="1008685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 rot="16684983" flipH="1">
              <a:off x="7986451" y="4124952"/>
              <a:ext cx="153803" cy="625790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51" name="Freeform 50"/>
            <p:cNvSpPr/>
            <p:nvPr/>
          </p:nvSpPr>
          <p:spPr bwMode="auto">
            <a:xfrm rot="4234818">
              <a:off x="6042913" y="4467708"/>
              <a:ext cx="122042" cy="672907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7171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BIOS QTL browser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291512" cy="5113338"/>
          </a:xfrm>
        </p:spPr>
        <p:txBody>
          <a:bodyPr/>
          <a:lstStyle/>
          <a:p>
            <a:r>
              <a:rPr lang="nl-NL" sz="2200" smtClean="0"/>
              <a:t>An important </a:t>
            </a:r>
            <a:r>
              <a:rPr lang="nl-NL" sz="2200"/>
              <a:t>task of BIOS is to make the association results available </a:t>
            </a: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>to </a:t>
            </a:r>
            <a:r>
              <a:rPr lang="nl-NL" sz="2200"/>
              <a:t>the public. To this end, a QTL web browser has been </a:t>
            </a:r>
            <a:r>
              <a:rPr lang="nl-NL" sz="2200" smtClean="0"/>
              <a:t>developed by </a:t>
            </a:r>
            <a:br>
              <a:rPr lang="nl-NL" sz="2200" smtClean="0"/>
            </a:br>
            <a:r>
              <a:rPr lang="nl-NL" sz="2200" smtClean="0"/>
              <a:t>the BIOS team: </a:t>
            </a:r>
            <a:r>
              <a:rPr lang="nl-NL" sz="2200" u="sng" smtClean="0">
                <a:solidFill>
                  <a:srgbClr val="0070C0"/>
                </a:solidFill>
              </a:rPr>
              <a:t>http</a:t>
            </a:r>
            <a:r>
              <a:rPr lang="nl-NL" sz="2200" u="sng">
                <a:solidFill>
                  <a:srgbClr val="0070C0"/>
                </a:solidFill>
              </a:rPr>
              <a:t>://</a:t>
            </a:r>
            <a:r>
              <a:rPr lang="nl-NL" sz="2200" u="sng" smtClean="0">
                <a:solidFill>
                  <a:srgbClr val="0070C0"/>
                </a:solidFill>
              </a:rPr>
              <a:t>genenetwork.nl/biosqtlbrowser</a:t>
            </a:r>
          </a:p>
          <a:p>
            <a:endParaRPr lang="nl-NL" sz="2200" u="sng">
              <a:solidFill>
                <a:srgbClr val="0070C0"/>
              </a:solidFill>
            </a:endParaRPr>
          </a:p>
          <a:p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>Data can be downloaded all at once </a:t>
            </a:r>
            <a:br>
              <a:rPr lang="nl-NL" sz="2200" smtClean="0"/>
            </a:br>
            <a:r>
              <a:rPr lang="nl-NL" sz="2200" smtClean="0"/>
              <a:t>or the database can be queried</a:t>
            </a:r>
            <a:br>
              <a:rPr lang="nl-NL" sz="2200" smtClean="0"/>
            </a:br>
            <a:r>
              <a:rPr lang="nl-NL" sz="2200" smtClean="0"/>
              <a:t>for specific SNPs, CpG sites, genes.</a:t>
            </a:r>
            <a:br>
              <a:rPr lang="nl-NL" sz="2200" smtClean="0"/>
            </a:br>
            <a:r>
              <a:rPr lang="nl-NL" sz="2200" smtClean="0"/>
              <a:t/>
            </a:r>
            <a:br>
              <a:rPr lang="nl-NL" sz="2200" smtClean="0"/>
            </a:br>
            <a:r>
              <a:rPr lang="nl-NL" sz="2200" smtClean="0"/>
              <a:t>Currently, query results are presented</a:t>
            </a:r>
            <a:br>
              <a:rPr lang="nl-NL" sz="2200" smtClean="0"/>
            </a:br>
            <a:r>
              <a:rPr lang="nl-NL" sz="2200" smtClean="0"/>
              <a:t>in tabular format separately for each</a:t>
            </a:r>
            <a:br>
              <a:rPr lang="nl-NL" sz="2200" smtClean="0"/>
            </a:br>
            <a:r>
              <a:rPr lang="nl-NL" sz="2200" smtClean="0"/>
              <a:t>association study. </a:t>
            </a:r>
            <a:endParaRPr lang="nl-NL" sz="22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5278093" y="3615168"/>
            <a:ext cx="3520903" cy="2435997"/>
            <a:chOff x="5278093" y="3615168"/>
            <a:chExt cx="3520903" cy="2435997"/>
          </a:xfrm>
        </p:grpSpPr>
        <p:sp>
          <p:nvSpPr>
            <p:cNvPr id="16" name="Flowchart: Data 15"/>
            <p:cNvSpPr/>
            <p:nvPr/>
          </p:nvSpPr>
          <p:spPr bwMode="auto">
            <a:xfrm rot="754149">
              <a:off x="5278093" y="5086316"/>
              <a:ext cx="3506716" cy="964849"/>
            </a:xfrm>
            <a:prstGeom prst="flowChartInputOutput">
              <a:avLst/>
            </a:prstGeom>
            <a:solidFill>
              <a:srgbClr val="79C1D5">
                <a:alpha val="70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7" name="Flowchart: Data 16"/>
            <p:cNvSpPr/>
            <p:nvPr/>
          </p:nvSpPr>
          <p:spPr bwMode="auto">
            <a:xfrm rot="754149">
              <a:off x="5292278" y="4595691"/>
              <a:ext cx="3506716" cy="964849"/>
            </a:xfrm>
            <a:prstGeom prst="flowChartInputOutput">
              <a:avLst/>
            </a:prstGeom>
            <a:solidFill>
              <a:srgbClr val="B49DC7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8" name="Flowchart: Data 17"/>
            <p:cNvSpPr/>
            <p:nvPr/>
          </p:nvSpPr>
          <p:spPr bwMode="auto">
            <a:xfrm rot="754149">
              <a:off x="5292280" y="4103789"/>
              <a:ext cx="3506716" cy="964849"/>
            </a:xfrm>
            <a:prstGeom prst="flowChartInputOutput">
              <a:avLst/>
            </a:prstGeom>
            <a:solidFill>
              <a:srgbClr val="C1EA64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19" name="Flowchart: Data 18"/>
            <p:cNvSpPr/>
            <p:nvPr/>
          </p:nvSpPr>
          <p:spPr bwMode="auto">
            <a:xfrm rot="754149">
              <a:off x="5292276" y="3615168"/>
              <a:ext cx="3506716" cy="964849"/>
            </a:xfrm>
            <a:prstGeom prst="flowChartInputOutput">
              <a:avLst/>
            </a:prstGeom>
            <a:solidFill>
              <a:srgbClr val="D6B496">
                <a:alpha val="69804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5806911" y="5512278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7349762" y="5930541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528271" y="5584632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8377391" y="5636446"/>
              <a:ext cx="56561" cy="5646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5753701" y="4973577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6942421" y="5152216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6329362" y="5069514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6810341" y="5372322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7816181" y="5528169"/>
              <a:ext cx="56561" cy="56463"/>
            </a:xfrm>
            <a:prstGeom prst="ellipse">
              <a:avLst/>
            </a:prstGeom>
            <a:solidFill>
              <a:srgbClr val="694A8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5705370" y="5030040"/>
              <a:ext cx="107091" cy="498129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1" name="Freeform 30"/>
            <p:cNvSpPr/>
            <p:nvPr/>
          </p:nvSpPr>
          <p:spPr bwMode="auto">
            <a:xfrm rot="3418054">
              <a:off x="7526913" y="5428127"/>
              <a:ext cx="122743" cy="569178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 rot="16387489" flipH="1">
              <a:off x="8059597" y="5265657"/>
              <a:ext cx="169377" cy="544826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6942421" y="4757504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5" name="Oval 34"/>
            <p:cNvSpPr/>
            <p:nvPr/>
          </p:nvSpPr>
          <p:spPr bwMode="auto">
            <a:xfrm>
              <a:off x="8065706" y="4945345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6" name="Oval 35"/>
            <p:cNvSpPr/>
            <p:nvPr/>
          </p:nvSpPr>
          <p:spPr bwMode="auto">
            <a:xfrm>
              <a:off x="6420333" y="4696197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7" name="Oval 36"/>
            <p:cNvSpPr/>
            <p:nvPr/>
          </p:nvSpPr>
          <p:spPr bwMode="auto">
            <a:xfrm>
              <a:off x="8356752" y="4557981"/>
              <a:ext cx="56561" cy="56463"/>
            </a:xfrm>
            <a:prstGeom prst="ellipse">
              <a:avLst/>
            </a:prstGeom>
            <a:solidFill>
              <a:srgbClr val="8DC01A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8" name="Freeform 37"/>
            <p:cNvSpPr/>
            <p:nvPr/>
          </p:nvSpPr>
          <p:spPr bwMode="auto">
            <a:xfrm rot="20627155">
              <a:off x="6325857" y="5112954"/>
              <a:ext cx="135372" cy="524369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39" name="Freeform 38"/>
            <p:cNvSpPr/>
            <p:nvPr/>
          </p:nvSpPr>
          <p:spPr bwMode="auto">
            <a:xfrm rot="19570603" flipH="1">
              <a:off x="7150259" y="5132433"/>
              <a:ext cx="159504" cy="805801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0" name="Freeform 39"/>
            <p:cNvSpPr/>
            <p:nvPr/>
          </p:nvSpPr>
          <p:spPr bwMode="auto">
            <a:xfrm rot="1612151">
              <a:off x="7850699" y="4942165"/>
              <a:ext cx="135372" cy="578362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1" name="Freeform 40"/>
            <p:cNvSpPr/>
            <p:nvPr/>
          </p:nvSpPr>
          <p:spPr bwMode="auto">
            <a:xfrm rot="21343243" flipH="1">
              <a:off x="8374861" y="4612529"/>
              <a:ext cx="123810" cy="1025376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2" name="Freeform 41"/>
            <p:cNvSpPr/>
            <p:nvPr/>
          </p:nvSpPr>
          <p:spPr bwMode="auto">
            <a:xfrm rot="931670">
              <a:off x="6824700" y="4799011"/>
              <a:ext cx="84657" cy="566474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3" name="Freeform 42"/>
            <p:cNvSpPr/>
            <p:nvPr/>
          </p:nvSpPr>
          <p:spPr bwMode="auto">
            <a:xfrm rot="21177949" flipH="1">
              <a:off x="6982602" y="4812039"/>
              <a:ext cx="52312" cy="336398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4" name="Oval 43"/>
            <p:cNvSpPr/>
            <p:nvPr/>
          </p:nvSpPr>
          <p:spPr bwMode="auto">
            <a:xfrm>
              <a:off x="6120613" y="404112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6962200" y="377188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7699028" y="4396729"/>
              <a:ext cx="56561" cy="56463"/>
            </a:xfrm>
            <a:prstGeom prst="ellipse">
              <a:avLst/>
            </a:prstGeom>
            <a:solidFill>
              <a:srgbClr val="AE764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7" name="Freeform 46"/>
            <p:cNvSpPr/>
            <p:nvPr/>
          </p:nvSpPr>
          <p:spPr bwMode="auto">
            <a:xfrm rot="19840929" flipH="1">
              <a:off x="6286591" y="4053974"/>
              <a:ext cx="106864" cy="651273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8" name="Freeform 47"/>
            <p:cNvSpPr/>
            <p:nvPr/>
          </p:nvSpPr>
          <p:spPr bwMode="auto">
            <a:xfrm rot="4008882">
              <a:off x="7285676" y="4170347"/>
              <a:ext cx="97431" cy="775017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49" name="Freeform 48"/>
            <p:cNvSpPr/>
            <p:nvPr/>
          </p:nvSpPr>
          <p:spPr bwMode="auto">
            <a:xfrm rot="1960963">
              <a:off x="6638151" y="3740400"/>
              <a:ext cx="97431" cy="1008685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50" name="Freeform 49"/>
            <p:cNvSpPr/>
            <p:nvPr/>
          </p:nvSpPr>
          <p:spPr bwMode="auto">
            <a:xfrm rot="16684983" flipH="1">
              <a:off x="7986451" y="4124952"/>
              <a:ext cx="153803" cy="625790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  <p:sp>
          <p:nvSpPr>
            <p:cNvPr id="51" name="Freeform 50"/>
            <p:cNvSpPr/>
            <p:nvPr/>
          </p:nvSpPr>
          <p:spPr bwMode="auto">
            <a:xfrm rot="4234818">
              <a:off x="6042913" y="4467708"/>
              <a:ext cx="122042" cy="672907"/>
            </a:xfrm>
            <a:custGeom>
              <a:avLst/>
              <a:gdLst>
                <a:gd name="connsiteX0" fmla="*/ 153955 w 153955"/>
                <a:gd name="connsiteY0" fmla="*/ 538480 h 538480"/>
                <a:gd name="connsiteX1" fmla="*/ 1555 w 153955"/>
                <a:gd name="connsiteY1" fmla="*/ 254000 h 538480"/>
                <a:gd name="connsiteX2" fmla="*/ 92995 w 153955"/>
                <a:gd name="connsiteY2" fmla="*/ 0 h 538480"/>
                <a:gd name="connsiteX0" fmla="*/ 153955 w 153955"/>
                <a:gd name="connsiteY0" fmla="*/ 538480 h 538480"/>
                <a:gd name="connsiteX1" fmla="*/ 1555 w 153955"/>
                <a:gd name="connsiteY1" fmla="*/ 284480 h 538480"/>
                <a:gd name="connsiteX2" fmla="*/ 92995 w 153955"/>
                <a:gd name="connsiteY2" fmla="*/ 0 h 538480"/>
                <a:gd name="connsiteX0" fmla="*/ 156950 w 156950"/>
                <a:gd name="connsiteY0" fmla="*/ 538480 h 538480"/>
                <a:gd name="connsiteX1" fmla="*/ 4550 w 156950"/>
                <a:gd name="connsiteY1" fmla="*/ 284480 h 538480"/>
                <a:gd name="connsiteX2" fmla="*/ 95990 w 156950"/>
                <a:gd name="connsiteY2" fmla="*/ 0 h 538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6950" h="538480">
                  <a:moveTo>
                    <a:pt x="156950" y="538480"/>
                  </a:moveTo>
                  <a:cubicBezTo>
                    <a:pt x="85830" y="441113"/>
                    <a:pt x="24870" y="414867"/>
                    <a:pt x="4550" y="284480"/>
                  </a:cubicBezTo>
                  <a:cubicBezTo>
                    <a:pt x="-15770" y="154093"/>
                    <a:pt x="35030" y="49107"/>
                    <a:pt x="95990" y="0"/>
                  </a:cubicBezTo>
                </a:path>
              </a:pathLst>
            </a:custGeom>
            <a:noFill/>
            <a:ln w="12700" cap="flat" cmpd="sng" algn="ctr">
              <a:solidFill>
                <a:schemeClr val="accent6">
                  <a:lumMod val="75000"/>
                  <a:lumOff val="25000"/>
                </a:schemeClr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658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/>
              <a:t>BIOS QTL browser</a:t>
            </a:r>
            <a:endParaRPr lang="en-GB" sz="2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6" r="25000" b="6273"/>
          <a:stretch/>
        </p:blipFill>
        <p:spPr bwMode="auto">
          <a:xfrm>
            <a:off x="0" y="872925"/>
            <a:ext cx="9144000" cy="598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5457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/>
              <a:t>BIOS QTL browser</a:t>
            </a:r>
            <a:endParaRPr lang="en-GB" sz="2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56" r="25000" b="6273"/>
          <a:stretch/>
        </p:blipFill>
        <p:spPr bwMode="auto">
          <a:xfrm>
            <a:off x="0" y="872925"/>
            <a:ext cx="9144000" cy="5985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708940" y="2215304"/>
            <a:ext cx="22435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mtClean="0">
                <a:solidFill>
                  <a:schemeClr val="accent6"/>
                </a:solidFill>
                <a:latin typeface="+mn-lt"/>
              </a:rPr>
              <a:t>bulk download</a:t>
            </a:r>
            <a:endParaRPr lang="en-US" sz="22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708940" y="3978586"/>
            <a:ext cx="22435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mtClean="0">
                <a:solidFill>
                  <a:schemeClr val="accent6"/>
                </a:solidFill>
                <a:latin typeface="+mn-lt"/>
              </a:rPr>
              <a:t>query database</a:t>
            </a:r>
            <a:endParaRPr lang="en-US" sz="22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708940" y="4394929"/>
            <a:ext cx="22435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smtClean="0">
                <a:solidFill>
                  <a:schemeClr val="accent6"/>
                </a:solidFill>
                <a:latin typeface="+mn-lt"/>
              </a:rPr>
              <a:t>query results</a:t>
            </a:r>
            <a:endParaRPr lang="en-US" sz="2200">
              <a:solidFill>
                <a:schemeClr val="accent6"/>
              </a:solidFill>
              <a:latin typeface="+mn-lt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flipH="1">
            <a:off x="1109133" y="2448222"/>
            <a:ext cx="5508482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4" name="Straight Arrow Connector 53"/>
          <p:cNvCxnSpPr/>
          <p:nvPr/>
        </p:nvCxnSpPr>
        <p:spPr bwMode="auto">
          <a:xfrm flipH="1">
            <a:off x="2733773" y="4219757"/>
            <a:ext cx="3883843" cy="117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5" name="Straight Arrow Connector 54"/>
          <p:cNvCxnSpPr/>
          <p:nvPr/>
        </p:nvCxnSpPr>
        <p:spPr bwMode="auto">
          <a:xfrm flipH="1">
            <a:off x="1706251" y="4629226"/>
            <a:ext cx="4911365" cy="117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6" name="Straight Arrow Connector 55"/>
          <p:cNvCxnSpPr/>
          <p:nvPr/>
        </p:nvCxnSpPr>
        <p:spPr bwMode="auto">
          <a:xfrm flipH="1">
            <a:off x="2564091" y="2448222"/>
            <a:ext cx="4053524" cy="71918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03900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/>
              <a:t>BIOS QTL browser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502898" cy="5113338"/>
          </a:xfrm>
        </p:spPr>
        <p:txBody>
          <a:bodyPr/>
          <a:lstStyle/>
          <a:p>
            <a:pPr defTabSz="442913"/>
            <a:r>
              <a:rPr lang="nl-NL" sz="2200" smtClean="0"/>
              <a:t>The current BIOS QTL browser will be improved</a:t>
            </a:r>
          </a:p>
          <a:p>
            <a:pPr defTabSz="442913"/>
            <a:endParaRPr lang="nl-NL" sz="2200" b="1" smtClean="0"/>
          </a:p>
          <a:p>
            <a:pPr defTabSz="442913"/>
            <a:endParaRPr lang="nl-NL" sz="2200" b="1"/>
          </a:p>
          <a:p>
            <a:pPr defTabSz="442913"/>
            <a:r>
              <a:rPr lang="nl-NL" sz="2200" b="1" smtClean="0"/>
              <a:t>Goal</a:t>
            </a:r>
          </a:p>
          <a:p>
            <a:pPr defTabSz="442913"/>
            <a:r>
              <a:rPr lang="nl-NL" sz="2200" i="1" smtClean="0"/>
              <a:t>  Make BIOS QTL results accessible for and interpretable by a wide range</a:t>
            </a:r>
            <a:br>
              <a:rPr lang="nl-NL" sz="2200" i="1" smtClean="0"/>
            </a:br>
            <a:r>
              <a:rPr lang="nl-NL" sz="2200" i="1" smtClean="0"/>
              <a:t>  of users</a:t>
            </a:r>
            <a:r>
              <a:rPr lang="nl-NL" sz="2200" i="1" baseline="30000" smtClean="0"/>
              <a:t>*</a:t>
            </a:r>
            <a:r>
              <a:rPr lang="nl-NL" sz="2200" i="1" smtClean="0"/>
              <a:t> through a user-friendly</a:t>
            </a:r>
            <a:r>
              <a:rPr lang="nl-NL" sz="2200" i="1" baseline="30000" smtClean="0"/>
              <a:t>**</a:t>
            </a:r>
            <a:r>
              <a:rPr lang="nl-NL" sz="2200" i="1" smtClean="0"/>
              <a:t> and sustainable</a:t>
            </a:r>
            <a:r>
              <a:rPr lang="nl-NL" sz="2200" i="1" baseline="30000" smtClean="0"/>
              <a:t>***</a:t>
            </a:r>
            <a:r>
              <a:rPr lang="nl-NL" sz="2200" i="1" smtClean="0"/>
              <a:t> web application.</a:t>
            </a:r>
          </a:p>
          <a:p>
            <a:pPr defTabSz="442913"/>
            <a:endParaRPr lang="nl-NL" sz="2200"/>
          </a:p>
          <a:p>
            <a:pPr defTabSz="442913"/>
            <a:endParaRPr lang="nl-NL" sz="2200" smtClean="0"/>
          </a:p>
          <a:p>
            <a:pPr defTabSz="442913"/>
            <a:endParaRPr lang="nl-NL" sz="2200" smtClean="0"/>
          </a:p>
          <a:p>
            <a:pPr defTabSz="442913"/>
            <a:r>
              <a:rPr lang="nl-NL" sz="2200" baseline="30000"/>
              <a:t>	</a:t>
            </a:r>
            <a:r>
              <a:rPr lang="nl-NL" sz="2200" baseline="30000" smtClean="0"/>
              <a:t>*</a:t>
            </a:r>
            <a:r>
              <a:rPr lang="nl-NL" sz="2200" smtClean="0"/>
              <a:t>	users with different expertises and backgrounds</a:t>
            </a:r>
            <a:br>
              <a:rPr lang="nl-NL" sz="2200" smtClean="0"/>
            </a:br>
            <a:r>
              <a:rPr lang="nl-NL" sz="2200" smtClean="0"/>
              <a:t>	</a:t>
            </a:r>
            <a:r>
              <a:rPr lang="nl-NL" sz="2200" baseline="30000" smtClean="0"/>
              <a:t>**</a:t>
            </a:r>
            <a:r>
              <a:rPr lang="nl-NL" sz="2200" smtClean="0"/>
              <a:t>	present results in a visually more appealing way</a:t>
            </a:r>
          </a:p>
          <a:p>
            <a:pPr defTabSz="442913"/>
            <a:r>
              <a:rPr lang="nl-NL" sz="2200" baseline="30000" smtClean="0"/>
              <a:t>	***</a:t>
            </a:r>
            <a:r>
              <a:rPr lang="nl-NL" sz="2200" smtClean="0"/>
              <a:t>	easy to maintain and to add new association results or data layers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534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Prototype development</a:t>
            </a:r>
            <a:endParaRPr lang="en-GB" sz="26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6261" y="1144588"/>
            <a:ext cx="8291512" cy="5113338"/>
          </a:xfrm>
        </p:spPr>
        <p:txBody>
          <a:bodyPr/>
          <a:lstStyle/>
          <a:p>
            <a:r>
              <a:rPr lang="nl-NL" sz="2200" smtClean="0"/>
              <a:t>Make QTL browser more user-friendly and flexible: </a:t>
            </a:r>
            <a:br>
              <a:rPr lang="nl-NL" sz="2200" smtClean="0"/>
            </a:br>
            <a:r>
              <a:rPr lang="nl-NL" sz="2200" i="1" smtClean="0"/>
              <a:t>better represent omics data layers and associations between layers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8" name="Flowchart: Data 7"/>
          <p:cNvSpPr/>
          <p:nvPr/>
        </p:nvSpPr>
        <p:spPr bwMode="auto">
          <a:xfrm rot="5400000" flipV="1">
            <a:off x="-86912" y="3848680"/>
            <a:ext cx="3506716" cy="1106451"/>
          </a:xfrm>
          <a:prstGeom prst="flowChartInputOutput">
            <a:avLst/>
          </a:prstGeom>
          <a:solidFill>
            <a:srgbClr val="79C1D5">
              <a:alpha val="70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Flowchart: Data 8"/>
          <p:cNvSpPr/>
          <p:nvPr/>
        </p:nvSpPr>
        <p:spPr bwMode="auto">
          <a:xfrm rot="5400000" flipV="1">
            <a:off x="1799312" y="3848188"/>
            <a:ext cx="3506716" cy="1106451"/>
          </a:xfrm>
          <a:prstGeom prst="flowChartInputOutput">
            <a:avLst/>
          </a:prstGeom>
          <a:solidFill>
            <a:srgbClr val="B49DC7">
              <a:alpha val="6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0" name="Flowchart: Data 9"/>
          <p:cNvSpPr/>
          <p:nvPr/>
        </p:nvSpPr>
        <p:spPr bwMode="auto">
          <a:xfrm rot="5400000" flipV="1">
            <a:off x="3703313" y="3848188"/>
            <a:ext cx="3506716" cy="1106449"/>
          </a:xfrm>
          <a:prstGeom prst="flowChartInputOutput">
            <a:avLst/>
          </a:prstGeom>
          <a:solidFill>
            <a:srgbClr val="C1EA64">
              <a:alpha val="6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Flowchart: Data 10"/>
          <p:cNvSpPr/>
          <p:nvPr/>
        </p:nvSpPr>
        <p:spPr bwMode="auto">
          <a:xfrm rot="5400000" flipV="1">
            <a:off x="5603690" y="3842584"/>
            <a:ext cx="3506716" cy="1106450"/>
          </a:xfrm>
          <a:prstGeom prst="flowChartInputOutput">
            <a:avLst/>
          </a:prstGeom>
          <a:solidFill>
            <a:srgbClr val="D6B496">
              <a:alpha val="69804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 rot="5400000">
            <a:off x="1600622" y="3435999"/>
            <a:ext cx="56561" cy="5646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 rot="5400000">
            <a:off x="1417137" y="4862691"/>
            <a:ext cx="56561" cy="5646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 rot="5400000">
            <a:off x="1700473" y="4114953"/>
            <a:ext cx="56561" cy="5646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 rot="5400000">
            <a:off x="1672250" y="5363548"/>
            <a:ext cx="56561" cy="56463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 rot="5400000">
            <a:off x="3313196" y="5537548"/>
            <a:ext cx="56561" cy="56463"/>
          </a:xfrm>
          <a:prstGeom prst="ellipse">
            <a:avLst/>
          </a:prstGeom>
          <a:solidFill>
            <a:srgbClr val="694A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 rot="5400000">
            <a:off x="3496864" y="3865646"/>
            <a:ext cx="56561" cy="56463"/>
          </a:xfrm>
          <a:prstGeom prst="ellipse">
            <a:avLst/>
          </a:prstGeom>
          <a:solidFill>
            <a:srgbClr val="694A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 rot="5400000">
            <a:off x="3229051" y="4456576"/>
            <a:ext cx="56561" cy="56463"/>
          </a:xfrm>
          <a:prstGeom prst="ellipse">
            <a:avLst/>
          </a:prstGeom>
          <a:solidFill>
            <a:srgbClr val="694A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 rot="5400000">
            <a:off x="3701174" y="4143234"/>
            <a:ext cx="56561" cy="56463"/>
          </a:xfrm>
          <a:prstGeom prst="ellipse">
            <a:avLst/>
          </a:prstGeom>
          <a:solidFill>
            <a:srgbClr val="694A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 rot="5400000">
            <a:off x="3341428" y="5153593"/>
            <a:ext cx="56561" cy="56463"/>
          </a:xfrm>
          <a:prstGeom prst="ellipse">
            <a:avLst/>
          </a:prstGeom>
          <a:solidFill>
            <a:srgbClr val="694A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 rot="5400000">
            <a:off x="5100593" y="4445442"/>
            <a:ext cx="56561" cy="56463"/>
          </a:xfrm>
          <a:prstGeom prst="ellipse">
            <a:avLst/>
          </a:prstGeom>
          <a:solidFill>
            <a:srgbClr val="8DC01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 rot="5400000">
            <a:off x="5332439" y="5113472"/>
            <a:ext cx="56561" cy="56463"/>
          </a:xfrm>
          <a:prstGeom prst="ellipse">
            <a:avLst/>
          </a:prstGeom>
          <a:solidFill>
            <a:srgbClr val="8DC01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 rot="5400000">
            <a:off x="5677548" y="3790702"/>
            <a:ext cx="56561" cy="56463"/>
          </a:xfrm>
          <a:prstGeom prst="ellipse">
            <a:avLst/>
          </a:prstGeom>
          <a:solidFill>
            <a:srgbClr val="8DC01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 rot="5400000">
            <a:off x="5741189" y="5240238"/>
            <a:ext cx="56561" cy="56463"/>
          </a:xfrm>
          <a:prstGeom prst="ellipse">
            <a:avLst/>
          </a:prstGeom>
          <a:solidFill>
            <a:srgbClr val="8DC01A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 rot="5400000">
            <a:off x="7509533" y="3427395"/>
            <a:ext cx="56561" cy="56463"/>
          </a:xfrm>
          <a:prstGeom prst="ellipse">
            <a:avLst/>
          </a:prstGeom>
          <a:solidFill>
            <a:srgbClr val="AE764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 rot="5400000">
            <a:off x="7223341" y="4596274"/>
            <a:ext cx="56561" cy="56463"/>
          </a:xfrm>
          <a:prstGeom prst="ellipse">
            <a:avLst/>
          </a:prstGeom>
          <a:solidFill>
            <a:srgbClr val="AE764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 rot="5400000">
            <a:off x="7572136" y="5183677"/>
            <a:ext cx="56561" cy="56463"/>
          </a:xfrm>
          <a:prstGeom prst="ellipse">
            <a:avLst/>
          </a:prstGeom>
          <a:solidFill>
            <a:srgbClr val="AE764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cxnSp>
        <p:nvCxnSpPr>
          <p:cNvPr id="47" name="Straight Arrow Connector 46"/>
          <p:cNvCxnSpPr>
            <a:endCxn id="17" idx="4"/>
          </p:cNvCxnSpPr>
          <p:nvPr/>
        </p:nvCxnSpPr>
        <p:spPr bwMode="auto">
          <a:xfrm>
            <a:off x="1664208" y="3476548"/>
            <a:ext cx="1832705" cy="41733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Straight Arrow Connector 56"/>
          <p:cNvCxnSpPr/>
          <p:nvPr/>
        </p:nvCxnSpPr>
        <p:spPr bwMode="auto">
          <a:xfrm flipV="1">
            <a:off x="3566160" y="3814876"/>
            <a:ext cx="2095500" cy="6400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8" name="Straight Arrow Connector 57"/>
          <p:cNvCxnSpPr/>
          <p:nvPr/>
        </p:nvCxnSpPr>
        <p:spPr bwMode="auto">
          <a:xfrm flipV="1">
            <a:off x="3765804" y="3834688"/>
            <a:ext cx="1897380" cy="32004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9" name="Straight Arrow Connector 58"/>
          <p:cNvCxnSpPr/>
          <p:nvPr/>
        </p:nvCxnSpPr>
        <p:spPr bwMode="auto">
          <a:xfrm>
            <a:off x="1760220" y="4157776"/>
            <a:ext cx="1459230" cy="3276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0" name="Straight Arrow Connector 59"/>
          <p:cNvCxnSpPr/>
          <p:nvPr/>
        </p:nvCxnSpPr>
        <p:spPr bwMode="auto">
          <a:xfrm flipV="1">
            <a:off x="1478280" y="4500676"/>
            <a:ext cx="1748790" cy="3733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1" name="Straight Arrow Connector 60"/>
          <p:cNvCxnSpPr/>
          <p:nvPr/>
        </p:nvCxnSpPr>
        <p:spPr bwMode="auto">
          <a:xfrm flipV="1">
            <a:off x="3406140" y="5155996"/>
            <a:ext cx="1916430" cy="2286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3299460" y="4500676"/>
            <a:ext cx="2026920" cy="64008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1" name="Straight Arrow Connector 70"/>
          <p:cNvCxnSpPr>
            <a:endCxn id="27" idx="3"/>
          </p:cNvCxnSpPr>
          <p:nvPr/>
        </p:nvCxnSpPr>
        <p:spPr bwMode="auto">
          <a:xfrm>
            <a:off x="3753612" y="4188256"/>
            <a:ext cx="1995895" cy="10602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5161788" y="4462576"/>
            <a:ext cx="2049780" cy="16002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3" name="Straight Arrow Connector 72"/>
          <p:cNvCxnSpPr/>
          <p:nvPr/>
        </p:nvCxnSpPr>
        <p:spPr bwMode="auto">
          <a:xfrm>
            <a:off x="5155692" y="4480864"/>
            <a:ext cx="2412570" cy="7110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4" name="Straight Arrow Connector 73"/>
          <p:cNvCxnSpPr/>
          <p:nvPr/>
        </p:nvCxnSpPr>
        <p:spPr bwMode="auto">
          <a:xfrm flipV="1">
            <a:off x="5801868" y="5211909"/>
            <a:ext cx="1764221" cy="5533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5" name="Straight Arrow Connector 74"/>
          <p:cNvCxnSpPr/>
          <p:nvPr/>
        </p:nvCxnSpPr>
        <p:spPr bwMode="auto">
          <a:xfrm>
            <a:off x="1741932" y="5395264"/>
            <a:ext cx="1556004" cy="16611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86" name="Straight Arrow Connector 85"/>
          <p:cNvCxnSpPr/>
          <p:nvPr/>
        </p:nvCxnSpPr>
        <p:spPr bwMode="auto">
          <a:xfrm flipV="1">
            <a:off x="1664208" y="3452164"/>
            <a:ext cx="5839968" cy="1219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accent6">
                <a:lumMod val="75000"/>
                <a:lumOff val="25000"/>
              </a:schemeClr>
            </a:solidFill>
            <a:prstDash val="solid"/>
            <a:round/>
            <a:headEnd type="none" w="med" len="med"/>
            <a:tailEnd type="stealth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89" name="TextBox 88"/>
          <p:cNvSpPr txBox="1"/>
          <p:nvPr/>
        </p:nvSpPr>
        <p:spPr>
          <a:xfrm>
            <a:off x="1097157" y="2290719"/>
            <a:ext cx="126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variants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082039" y="2293545"/>
            <a:ext cx="1263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CpG sites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149328" y="2293861"/>
            <a:ext cx="1184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genes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6712259" y="2277832"/>
            <a:ext cx="1428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chemeClr val="accent6"/>
                </a:solidFill>
                <a:latin typeface="+mn-lt"/>
              </a:rPr>
              <a:t>phenotypes</a:t>
            </a:r>
            <a:endParaRPr lang="en-US" sz="1800">
              <a:solidFill>
                <a:schemeClr val="accent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346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600" smtClean="0"/>
              <a:t>Prototype development</a:t>
            </a:r>
            <a:endParaRPr lang="en-GB" sz="26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21-09-2016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306AC46-015F-6E44-B83A-36E79AEF535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Online BIOS QTL atlases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56261" y="1003183"/>
            <a:ext cx="8291512" cy="5113338"/>
          </a:xfrm>
        </p:spPr>
        <p:txBody>
          <a:bodyPr/>
          <a:lstStyle/>
          <a:p>
            <a:r>
              <a:rPr lang="nl-NL" sz="2200" smtClean="0"/>
              <a:t>Alpha version of new QTL browser      (query: </a:t>
            </a:r>
            <a:r>
              <a:rPr lang="nl-NL" sz="2200" i="1" smtClean="0"/>
              <a:t>OPLAH</a:t>
            </a:r>
            <a:r>
              <a:rPr lang="nl-NL" sz="2200" smtClean="0"/>
              <a:t>)</a:t>
            </a:r>
            <a:endParaRPr lang="nl-NL" sz="2200" i="1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7"/>
          <a:stretch/>
        </p:blipFill>
        <p:spPr bwMode="auto">
          <a:xfrm>
            <a:off x="-1" y="1499953"/>
            <a:ext cx="9117621" cy="4938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1901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UMC Presentatie voorbeeld">
  <a:themeElements>
    <a:clrScheme name="Aangepast 25">
      <a:dk1>
        <a:srgbClr val="003C66"/>
      </a:dk1>
      <a:lt1>
        <a:srgbClr val="FFFFFF"/>
      </a:lt1>
      <a:dk2>
        <a:srgbClr val="FFFFFF"/>
      </a:dk2>
      <a:lt2>
        <a:srgbClr val="003C7D"/>
      </a:lt2>
      <a:accent1>
        <a:srgbClr val="007CC2"/>
      </a:accent1>
      <a:accent2>
        <a:srgbClr val="009FBD"/>
      </a:accent2>
      <a:accent3>
        <a:srgbClr val="6E90A6"/>
      </a:accent3>
      <a:accent4>
        <a:srgbClr val="E3004F"/>
      </a:accent4>
      <a:accent5>
        <a:srgbClr val="C0965C"/>
      </a:accent5>
      <a:accent6>
        <a:srgbClr val="000000"/>
      </a:accent6>
      <a:hlink>
        <a:srgbClr val="1161C6"/>
      </a:hlink>
      <a:folHlink>
        <a:srgbClr val="E3004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101463"/>
        </a:dk1>
        <a:lt1>
          <a:srgbClr val="FFFFFF"/>
        </a:lt1>
        <a:dk2>
          <a:srgbClr val="B5E7FF"/>
        </a:dk2>
        <a:lt2>
          <a:srgbClr val="111166"/>
        </a:lt2>
        <a:accent1>
          <a:srgbClr val="119DF9"/>
        </a:accent1>
        <a:accent2>
          <a:srgbClr val="117FE4"/>
        </a:accent2>
        <a:accent3>
          <a:srgbClr val="D7F1FF"/>
        </a:accent3>
        <a:accent4>
          <a:srgbClr val="DADADA"/>
        </a:accent4>
        <a:accent5>
          <a:srgbClr val="AACCFB"/>
        </a:accent5>
        <a:accent6>
          <a:srgbClr val="0E72CF"/>
        </a:accent6>
        <a:hlink>
          <a:srgbClr val="1161C6"/>
        </a:hlink>
        <a:folHlink>
          <a:srgbClr val="114DB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LUMC Presentatie voorbeeld</Template>
  <TotalTime>2678</TotalTime>
  <Words>497</Words>
  <Application>Microsoft Office PowerPoint</Application>
  <PresentationFormat>On-screen Show (4:3)</PresentationFormat>
  <Paragraphs>151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ＭＳ Ｐゴシック</vt:lpstr>
      <vt:lpstr>Arial</vt:lpstr>
      <vt:lpstr>Calibri</vt:lpstr>
      <vt:lpstr>Symbol</vt:lpstr>
      <vt:lpstr>Times</vt:lpstr>
      <vt:lpstr>LUMC Presentatie voorbeeld</vt:lpstr>
      <vt:lpstr>Online BIOS QTL atlases</vt:lpstr>
      <vt:lpstr>Introduction</vt:lpstr>
      <vt:lpstr>Introduction</vt:lpstr>
      <vt:lpstr>BIOS QTL browser</vt:lpstr>
      <vt:lpstr>BIOS QTL browser</vt:lpstr>
      <vt:lpstr>BIOS QTL browser</vt:lpstr>
      <vt:lpstr>BIOS QTL browser</vt:lpstr>
      <vt:lpstr>Prototype development</vt:lpstr>
      <vt:lpstr>Prototype development</vt:lpstr>
      <vt:lpstr>Prototype development</vt:lpstr>
      <vt:lpstr>Prototype development</vt:lpstr>
      <vt:lpstr>Prototype development</vt:lpstr>
      <vt:lpstr>Prototype development</vt:lpstr>
      <vt:lpstr>Prototype development</vt:lpstr>
      <vt:lpstr>Prototype development</vt:lpstr>
      <vt:lpstr>Case study</vt:lpstr>
      <vt:lpstr>Case study</vt:lpstr>
      <vt:lpstr>Case study</vt:lpstr>
      <vt:lpstr>Current and future work</vt:lpstr>
      <vt:lpstr>Conclusion</vt:lpstr>
      <vt:lpstr>BIOS QTL browser</vt:lpstr>
    </vt:vector>
  </TitlesOfParts>
  <Company>LUMC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jbvanklinken</dc:creator>
  <cp:lastModifiedBy>Chiara82</cp:lastModifiedBy>
  <cp:revision>144</cp:revision>
  <dcterms:created xsi:type="dcterms:W3CDTF">2015-11-23T10:29:39Z</dcterms:created>
  <dcterms:modified xsi:type="dcterms:W3CDTF">2016-09-21T06:39:34Z</dcterms:modified>
</cp:coreProperties>
</file>